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39" r:id="rId3"/>
    <p:sldId id="268" r:id="rId4"/>
    <p:sldId id="438" r:id="rId5"/>
    <p:sldId id="274" r:id="rId6"/>
    <p:sldId id="270" r:id="rId7"/>
    <p:sldId id="271" r:id="rId8"/>
    <p:sldId id="429" r:id="rId9"/>
    <p:sldId id="430" r:id="rId10"/>
    <p:sldId id="431" r:id="rId11"/>
    <p:sldId id="432" r:id="rId12"/>
    <p:sldId id="433" r:id="rId13"/>
    <p:sldId id="272" r:id="rId14"/>
    <p:sldId id="434" r:id="rId15"/>
    <p:sldId id="273" r:id="rId16"/>
    <p:sldId id="435" r:id="rId17"/>
    <p:sldId id="275" r:id="rId18"/>
    <p:sldId id="276" r:id="rId19"/>
    <p:sldId id="277" r:id="rId20"/>
    <p:sldId id="278" r:id="rId21"/>
    <p:sldId id="436" r:id="rId22"/>
    <p:sldId id="279" r:id="rId23"/>
    <p:sldId id="280" r:id="rId24"/>
    <p:sldId id="284" r:id="rId25"/>
    <p:sldId id="283" r:id="rId26"/>
    <p:sldId id="437" r:id="rId27"/>
    <p:sldId id="425" r:id="rId28"/>
    <p:sldId id="426" r:id="rId29"/>
    <p:sldId id="427" r:id="rId30"/>
    <p:sldId id="428" r:id="rId31"/>
    <p:sldId id="267" r:id="rId32"/>
    <p:sldId id="25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9A9A9"/>
    <a:srgbClr val="4D4D4D"/>
    <a:srgbClr val="EE3524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0DDE-91EF-41B2-AF2E-0BD85F32FBF8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4916-4974-4493-A040-7F8044E0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8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0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5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5791064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11977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0425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18266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5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226734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4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612188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-2226733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226734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644467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2218750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7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E8A7-7206-443D-B35E-4D61F371BFD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6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2;p2"/>
          <p:cNvSpPr/>
          <p:nvPr/>
        </p:nvSpPr>
        <p:spPr>
          <a:xfrm flipH="1">
            <a:off x="-497243" y="6010275"/>
            <a:ext cx="10993792" cy="863066"/>
          </a:xfrm>
          <a:custGeom>
            <a:avLst/>
            <a:gdLst>
              <a:gd name="connsiteX0" fmla="*/ 0 w 10088730"/>
              <a:gd name="connsiteY0" fmla="*/ 749100 h 749100"/>
              <a:gd name="connsiteX1" fmla="*/ 386101 w 10088730"/>
              <a:gd name="connsiteY1" fmla="*/ 0 h 749100"/>
              <a:gd name="connsiteX2" fmla="*/ 10088730 w 10088730"/>
              <a:gd name="connsiteY2" fmla="*/ 0 h 749100"/>
              <a:gd name="connsiteX3" fmla="*/ 9702629 w 10088730"/>
              <a:gd name="connsiteY3" fmla="*/ 749100 h 749100"/>
              <a:gd name="connsiteX4" fmla="*/ 0 w 10088730"/>
              <a:gd name="connsiteY4" fmla="*/ 749100 h 749100"/>
              <a:gd name="connsiteX0" fmla="*/ 63479 w 9702629"/>
              <a:gd name="connsiteY0" fmla="*/ 756720 h 756720"/>
              <a:gd name="connsiteX1" fmla="*/ 0 w 9702629"/>
              <a:gd name="connsiteY1" fmla="*/ 0 h 756720"/>
              <a:gd name="connsiteX2" fmla="*/ 9702629 w 9702629"/>
              <a:gd name="connsiteY2" fmla="*/ 0 h 756720"/>
              <a:gd name="connsiteX3" fmla="*/ 9316528 w 9702629"/>
              <a:gd name="connsiteY3" fmla="*/ 749100 h 756720"/>
              <a:gd name="connsiteX4" fmla="*/ 63479 w 9702629"/>
              <a:gd name="connsiteY4" fmla="*/ 756720 h 756720"/>
              <a:gd name="connsiteX0" fmla="*/ 0 w 9639150"/>
              <a:gd name="connsiteY0" fmla="*/ 756720 h 756720"/>
              <a:gd name="connsiteX1" fmla="*/ 12721 w 9639150"/>
              <a:gd name="connsiteY1" fmla="*/ 7620 h 756720"/>
              <a:gd name="connsiteX2" fmla="*/ 9639150 w 9639150"/>
              <a:gd name="connsiteY2" fmla="*/ 0 h 756720"/>
              <a:gd name="connsiteX3" fmla="*/ 9253049 w 9639150"/>
              <a:gd name="connsiteY3" fmla="*/ 749100 h 756720"/>
              <a:gd name="connsiteX4" fmla="*/ 0 w 9639150"/>
              <a:gd name="connsiteY4" fmla="*/ 756720 h 75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9150" h="756720">
                <a:moveTo>
                  <a:pt x="0" y="756720"/>
                </a:moveTo>
                <a:lnTo>
                  <a:pt x="12721" y="7620"/>
                </a:lnTo>
                <a:lnTo>
                  <a:pt x="9639150" y="0"/>
                </a:lnTo>
                <a:lnTo>
                  <a:pt x="9253049" y="749100"/>
                </a:lnTo>
                <a:lnTo>
                  <a:pt x="0" y="756720"/>
                </a:lnTo>
                <a:close/>
              </a:path>
            </a:pathLst>
          </a:custGeom>
          <a:solidFill>
            <a:srgbClr val="4D4D4D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9" name="Google Shape;14;p2"/>
          <p:cNvSpPr txBox="1">
            <a:spLocks/>
          </p:cNvSpPr>
          <p:nvPr/>
        </p:nvSpPr>
        <p:spPr>
          <a:xfrm>
            <a:off x="1153582" y="829383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Кооперация образовательных ресурсов для регионального развития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1153582" y="3855107"/>
            <a:ext cx="7650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9A9A9"/>
                </a:solidFill>
                <a:latin typeface="Museo Sans Cyrl 500" panose="02000000000000000000" pitchFamily="2" charset="-52"/>
              </a:rPr>
              <a:t>Попов Александр Анатольевич</a:t>
            </a:r>
            <a:r>
              <a:rPr lang="ru-RU" sz="2000" dirty="0">
                <a:solidFill>
                  <a:srgbClr val="A9A9A9"/>
                </a:solidFill>
                <a:latin typeface="Museo Sans Cyrl 500" panose="02000000000000000000" pitchFamily="2" charset="-52"/>
              </a:rPr>
              <a:t>, эксперт ресурсного центра института непрерывного образования ГАОУ ВО МГПУ, заведующий лабораторией «Антропологических практик» ФИРО РАНХиГС, генеральный директор АНО ДПО «Открытое образование», доктор философских  наук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6" y="6148449"/>
            <a:ext cx="8474155" cy="62535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Корреляция образования и развития городской агломерации*(пример)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3" name="Объект 25">
            <a:extLst>
              <a:ext uri="{FF2B5EF4-FFF2-40B4-BE49-F238E27FC236}">
                <a16:creationId xmlns:a16="http://schemas.microsoft.com/office/drawing/2014/main" id="{4960635B-5C31-531F-7898-0D7579DDC55C}"/>
              </a:ext>
            </a:extLst>
          </p:cNvPr>
          <p:cNvSpPr txBox="1">
            <a:spLocks/>
          </p:cNvSpPr>
          <p:nvPr/>
        </p:nvSpPr>
        <p:spPr>
          <a:xfrm>
            <a:off x="484414" y="6229350"/>
            <a:ext cx="11430803" cy="46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3524"/>
              </a:buClr>
              <a:buSzPct val="70000"/>
              <a:buNone/>
            </a:pPr>
            <a:r>
              <a:rPr lang="ru-RU" sz="16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*По версии «Эффект масштаба. Первый глобальный рэнкинг агломераций»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77DB9-8112-A2EB-BBC6-F3D5F0140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3" t="28445" r="25000" b="22540"/>
          <a:stretch/>
        </p:blipFill>
        <p:spPr>
          <a:xfrm>
            <a:off x="225213" y="1476375"/>
            <a:ext cx="7413837" cy="4267200"/>
          </a:xfrm>
          <a:prstGeom prst="rect">
            <a:avLst/>
          </a:prstGeom>
        </p:spPr>
      </p:pic>
      <p:sp>
        <p:nvSpPr>
          <p:cNvPr id="8" name="Объект 25">
            <a:extLst>
              <a:ext uri="{FF2B5EF4-FFF2-40B4-BE49-F238E27FC236}">
                <a16:creationId xmlns:a16="http://schemas.microsoft.com/office/drawing/2014/main" id="{59C5290F-C0D2-4BBB-58BB-C3A0241650A6}"/>
              </a:ext>
            </a:extLst>
          </p:cNvPr>
          <p:cNvSpPr txBox="1">
            <a:spLocks/>
          </p:cNvSpPr>
          <p:nvPr/>
        </p:nvSpPr>
        <p:spPr>
          <a:xfrm>
            <a:off x="7639050" y="1766786"/>
            <a:ext cx="44481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latin typeface="Museo Sans Cyrl 500" panose="02000000000000000000" pitchFamily="2" charset="-52"/>
              </a:rPr>
              <a:t>Агломерация Сиднея (3/10) благодаря высокому качеству системы образования и открытости экономики лидирует по показателям развития интеллектуального капитала.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latin typeface="Museo Sans Cyrl 500 (Основной текст)"/>
              </a:rPr>
              <a:t>Наличие на территории высокорейтинговых образовательных учреждений хорошо сказывается на качестве интеллектуального капитала города, но это лишь косвенное и второстепенное влияние на развитие территории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9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Экономическая эффективность вузов – второстепенный показатель оценки, но первостепенный фактор развития</a:t>
            </a:r>
          </a:p>
        </p:txBody>
      </p:sp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145633" y="1178551"/>
            <a:ext cx="4927665" cy="5612773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Экономическая эффективность вузов слабо затрагивается образовательными рейтингами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. В QS World University 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Rankings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и Times 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Higher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Education наибольшую значимость имеют показатели, связанные с академической результативностью. Однако, в THE используется более многофакторный подход к оценке университетов (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напр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«доход от исследовательской деятельности», которому отдаётся 6% наравне с индексацией 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Scopus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(также 6%) и «доход от производственной деятельности (ин-новации и передача знаний)» (2,5%))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Для вузов РФ вопрос о влиянии университета на городское/региональное развитие является особенно острым даже в контексте программ поддержки опорных университетов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. Вузы ориентированы на федеральное финансирование как на ключевой источник ресурсов и средств своего развития. Это нивелирует необходимость выстраивать взаимодействие с региональными экономическими агентами и секторами производства.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52828-983F-5D01-FE8D-6811B4138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81" t="40000" r="24613" b="15190"/>
          <a:stretch/>
        </p:blipFill>
        <p:spPr>
          <a:xfrm>
            <a:off x="5044836" y="1118111"/>
            <a:ext cx="3326877" cy="5358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3B087-D451-4A4E-D46A-9E35549A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0" t="69140" r="59496" b="28968"/>
          <a:stretch/>
        </p:blipFill>
        <p:spPr>
          <a:xfrm>
            <a:off x="5061909" y="6562996"/>
            <a:ext cx="2351737" cy="163240"/>
          </a:xfrm>
          <a:prstGeom prst="rect">
            <a:avLst/>
          </a:prstGeom>
        </p:spPr>
      </p:pic>
      <p:sp>
        <p:nvSpPr>
          <p:cNvPr id="7" name="Объект 25">
            <a:extLst>
              <a:ext uri="{FF2B5EF4-FFF2-40B4-BE49-F238E27FC236}">
                <a16:creationId xmlns:a16="http://schemas.microsoft.com/office/drawing/2014/main" id="{D783396D-0DE3-134B-E404-D7DDF16024A7}"/>
              </a:ext>
            </a:extLst>
          </p:cNvPr>
          <p:cNvSpPr txBox="1">
            <a:spLocks/>
          </p:cNvSpPr>
          <p:nvPr/>
        </p:nvSpPr>
        <p:spPr>
          <a:xfrm>
            <a:off x="8238363" y="1178551"/>
            <a:ext cx="3745298" cy="5547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Важнейшим фактором 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взаиморазвития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вуз-город является построение технологических хабов вокруг вуза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которые обеспечивают трансфер технологий, заказываемых в рамках НИОКР. В Москве много хороших, высокорейтинговых вузов, с самой высокой динамикой прироста цитирования но их реальная эффективность может быть поставлена под вопрос из-за низкой активности университетов в патентной деятельности. Причина низкой активности университетов –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отсутствие технологических хабов вокруг них, которые могли бы стимулировать практическое применение проводимых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57716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Экономическая эффективность вузов – второстепенный показатель оценки, но первостепенный фактор развития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7" name="Объект 25">
            <a:extLst>
              <a:ext uri="{FF2B5EF4-FFF2-40B4-BE49-F238E27FC236}">
                <a16:creationId xmlns:a16="http://schemas.microsoft.com/office/drawing/2014/main" id="{D783396D-0DE3-134B-E404-D7DDF16024A7}"/>
              </a:ext>
            </a:extLst>
          </p:cNvPr>
          <p:cNvSpPr txBox="1">
            <a:spLocks/>
          </p:cNvSpPr>
          <p:nvPr/>
        </p:nvSpPr>
        <p:spPr>
          <a:xfrm>
            <a:off x="241025" y="1169027"/>
            <a:ext cx="5632514" cy="5547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Важнейшим фактором 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взаиморазвития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вуз-город является построение технологических хабов вокруг вуза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которые обеспечивают трансфер технологий, заказываемых в рамках НИОКР. В Москве много хороших, высокорейтинговых вузов, с самой высокой динамикой прироста цитирования но их реальная эффективность может быть поставлена под вопрос из-за низкой активности университетов в патентной деятельности. Причина низкой активности университетов –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отсутствие технологических хабов вокруг них, которые могли бы стимулировать практическое применение проводимых исследований</a:t>
            </a:r>
          </a:p>
        </p:txBody>
      </p:sp>
      <p:sp>
        <p:nvSpPr>
          <p:cNvPr id="6" name="Объект 25">
            <a:extLst>
              <a:ext uri="{FF2B5EF4-FFF2-40B4-BE49-F238E27FC236}">
                <a16:creationId xmlns:a16="http://schemas.microsoft.com/office/drawing/2014/main" id="{8EF6302E-2C46-A202-8E0F-0862103178AE}"/>
              </a:ext>
            </a:extLst>
          </p:cNvPr>
          <p:cNvSpPr txBox="1">
            <a:spLocks/>
          </p:cNvSpPr>
          <p:nvPr/>
        </p:nvSpPr>
        <p:spPr>
          <a:xfrm>
            <a:off x="6443502" y="2055124"/>
            <a:ext cx="5632514" cy="466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Гарвардский университет (Harvard University) -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один из самых известных и престижных университетов мира, который активно привлекает финансирование от бизнес-структур и благотворительных фондов. Также университет имеет значительный доход от инвестиций в различные компании и фонды.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Стэнфордский университет (Stanford University)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- еще один известный университет, который активно привлекает финансирование от бизнес-структур, включая компании в области высоких технологий. Университет также имеет собственный венчурный фонд, который инвестирует в перспективные стартапы.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Массачусетский технологический институт (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Massachusetts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Institute 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of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Technology, MIT)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- входит в число лучших технических университетов мира. Университет имеет сильные связи с промышленными предприятиями, что позволяет ему успешно привлекать финансирование от бизнеса.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Кембриджский университет (University 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of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Cambridge) -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один из старейших университетов мира, который также успешно привлекает финансирование от бизнес-структур и имеет сильные связи с промышленными предприятиями.</a:t>
            </a:r>
          </a:p>
        </p:txBody>
      </p:sp>
      <p:sp>
        <p:nvSpPr>
          <p:cNvPr id="8" name="Объект 25">
            <a:extLst>
              <a:ext uri="{FF2B5EF4-FFF2-40B4-BE49-F238E27FC236}">
                <a16:creationId xmlns:a16="http://schemas.microsoft.com/office/drawing/2014/main" id="{9835B502-41F2-0780-2E1E-C03B3D5D3E0D}"/>
              </a:ext>
            </a:extLst>
          </p:cNvPr>
          <p:cNvSpPr txBox="1">
            <a:spLocks/>
          </p:cNvSpPr>
          <p:nvPr/>
        </p:nvSpPr>
        <p:spPr>
          <a:xfrm>
            <a:off x="6443502" y="1169027"/>
            <a:ext cx="5507473" cy="8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3524"/>
              </a:buClr>
              <a:buSzPct val="70000"/>
              <a:buNone/>
            </a:pPr>
            <a:r>
              <a:rPr lang="ru-RU" sz="18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Примеры университетов, которые успешно формируют консолидированные бюджеты, т.к. несут благо для рынка: </a:t>
            </a:r>
          </a:p>
        </p:txBody>
      </p:sp>
    </p:spTree>
    <p:extLst>
      <p:ext uri="{BB962C8B-B14F-4D97-AF65-F5344CB8AC3E}">
        <p14:creationId xmlns:p14="http://schemas.microsoft.com/office/powerpoint/2010/main" val="413870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Культурное пространство региона =&gt; экономические решения (пример территориального самоопределения)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615885" y="1605516"/>
            <a:ext cx="5806180" cy="42129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EE3524"/>
              </a:buClr>
              <a:buSzPct val="7000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Нэшвилл – Город Музыки</a:t>
            </a:r>
          </a:p>
          <a:p>
            <a:pPr marL="0" lvl="0" indent="0">
              <a:buClr>
                <a:srgbClr val="EE3524"/>
              </a:buClr>
              <a:buSzPct val="70000"/>
              <a:buNone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Нэшвилл приобрел неофициальное название Music City.</a:t>
            </a:r>
          </a:p>
          <a:p>
            <a:pPr marL="0" lvl="0" indent="0">
              <a:buClr>
                <a:srgbClr val="EE3524"/>
              </a:buClr>
              <a:buSzPct val="70000"/>
              <a:buNone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Администрация попросила лидеров разных бизнес-направлений разработать общую стратегию и сосредоточить усилия участников отрасли и сопутствующих секторов. Так, созданный городской музыкальный совет (Music City Music Council) внедрял новые программы музыкального обучения в школах, поддерживал ориентированный на музыку туризм и направил усилия на развитие музыкального кластера в городе.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5C23E96C-AD3A-8F06-DD66-79DEFCB2B8AC}"/>
              </a:ext>
            </a:extLst>
          </p:cNvPr>
          <p:cNvSpPr txBox="1">
            <a:spLocks/>
          </p:cNvSpPr>
          <p:nvPr/>
        </p:nvSpPr>
        <p:spPr>
          <a:xfrm>
            <a:off x="7387109" y="1581751"/>
            <a:ext cx="3745298" cy="6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Уровни компетенций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DE7C0-F297-5B4E-6422-F7F41765D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54" y="2056839"/>
            <a:ext cx="3458607" cy="34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Примеры и модели привлечения реального сектора экономики к образовательным программам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20033C-81DE-1EB1-3A31-A14DC5A0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56" y="1571625"/>
            <a:ext cx="11504850" cy="3930454"/>
          </a:xfrm>
          <a:prstGeom prst="rect">
            <a:avLst/>
          </a:prstGeom>
        </p:spPr>
      </p:pic>
      <p:sp>
        <p:nvSpPr>
          <p:cNvPr id="22" name="Google Shape;34;p5">
            <a:extLst>
              <a:ext uri="{FF2B5EF4-FFF2-40B4-BE49-F238E27FC236}">
                <a16:creationId xmlns:a16="http://schemas.microsoft.com/office/drawing/2014/main" id="{6C6040BC-E91B-35E6-8D5C-45FC074BDA5C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E9A951-380F-F932-6F75-2C13FBDC8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Образование — инструмент развития региона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194EE8A-85DB-85AB-47D3-CFE899DD9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63648"/>
              </p:ext>
            </p:extLst>
          </p:nvPr>
        </p:nvGraphicFramePr>
        <p:xfrm>
          <a:off x="484414" y="1878702"/>
          <a:ext cx="4914106" cy="3365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106">
                  <a:extLst>
                    <a:ext uri="{9D8B030D-6E8A-4147-A177-3AD203B41FA5}">
                      <a16:colId xmlns:a16="http://schemas.microsoft.com/office/drawing/2014/main" val="275493309"/>
                    </a:ext>
                  </a:extLst>
                </a:gridCol>
              </a:tblGrid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Региональные приоритеты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53650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Рациональное использование </a:t>
                      </a:r>
                      <a:r>
                        <a:rPr lang="ru-RU" sz="1600" b="1" dirty="0"/>
                        <a:t>имеющихся ресурсов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032977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Создание </a:t>
                      </a:r>
                      <a:r>
                        <a:rPr lang="ru-RU" sz="1600" b="1" dirty="0"/>
                        <a:t>комфортных условий </a:t>
                      </a:r>
                      <a:r>
                        <a:rPr lang="ru-RU" sz="1600" dirty="0"/>
                        <a:t>для жизнедеятельности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977292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Сохранение и развитие </a:t>
                      </a:r>
                      <a:r>
                        <a:rPr lang="ru-RU" sz="1600" b="1" dirty="0"/>
                        <a:t>ценных местных </a:t>
                      </a:r>
                      <a:r>
                        <a:rPr lang="ru-RU" sz="1600" dirty="0"/>
                        <a:t>практик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7499728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Внедрение ценных практик </a:t>
                      </a:r>
                      <a:r>
                        <a:rPr lang="ru-RU" sz="1600" b="1" dirty="0"/>
                        <a:t>извне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8746641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Создание региональных инкубаторов для </a:t>
                      </a:r>
                      <a:r>
                        <a:rPr lang="ru-RU" sz="1600" b="1" dirty="0"/>
                        <a:t>новых </a:t>
                      </a:r>
                      <a:r>
                        <a:rPr lang="ru-RU" sz="1600" dirty="0"/>
                        <a:t>практик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474776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D5A6188-0055-5724-2731-C2BF39E59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84567"/>
              </p:ext>
            </p:extLst>
          </p:nvPr>
        </p:nvGraphicFramePr>
        <p:xfrm>
          <a:off x="6793481" y="1878701"/>
          <a:ext cx="4914105" cy="3365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105">
                  <a:extLst>
                    <a:ext uri="{9D8B030D-6E8A-4147-A177-3AD203B41FA5}">
                      <a16:colId xmlns:a16="http://schemas.microsoft.com/office/drawing/2014/main" val="275493309"/>
                    </a:ext>
                  </a:extLst>
                </a:gridCol>
              </a:tblGrid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Сфера образования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53650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Программы по анализу и картированию территорий =&gt; развитие </a:t>
                      </a:r>
                      <a:r>
                        <a:rPr lang="ru-RU" sz="1600" dirty="0" err="1"/>
                        <a:t>аналит</a:t>
                      </a:r>
                      <a:r>
                        <a:rPr lang="ru-RU" sz="1600" dirty="0"/>
                        <a:t>. и </a:t>
                      </a:r>
                      <a:r>
                        <a:rPr lang="ru-RU" sz="1600" dirty="0" err="1"/>
                        <a:t>управл</a:t>
                      </a:r>
                      <a:r>
                        <a:rPr lang="ru-RU" sz="1600" dirty="0"/>
                        <a:t>. компетенций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032977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Воспитание производственной и бытовой культуры =&gt; вовлечение в практики местного обустройства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977292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Вовлечение в перспективные местные практики =&gt; аналитика + проектные идеи + пробы управления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7499728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Аналитика («картирование») других стран и регионов + становление технологической1 компетенции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8746641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Опыт полного цикла проектно-инновационной деятельности — в режиме учебного стартапа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4747763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799CF49-F3DD-3A71-A821-CE232F84A8DC}"/>
              </a:ext>
            </a:extLst>
          </p:cNvPr>
          <p:cNvCxnSpPr/>
          <p:nvPr/>
        </p:nvCxnSpPr>
        <p:spPr>
          <a:xfrm flipH="1">
            <a:off x="5715000" y="2600325"/>
            <a:ext cx="73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BA37747-530D-9FA2-6DBF-B0CF28BBF905}"/>
              </a:ext>
            </a:extLst>
          </p:cNvPr>
          <p:cNvCxnSpPr/>
          <p:nvPr/>
        </p:nvCxnSpPr>
        <p:spPr>
          <a:xfrm flipH="1">
            <a:off x="5729287" y="3219450"/>
            <a:ext cx="73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43125CE-D1BF-C4BB-F9D9-1BD143ABF4B6}"/>
              </a:ext>
            </a:extLst>
          </p:cNvPr>
          <p:cNvCxnSpPr/>
          <p:nvPr/>
        </p:nvCxnSpPr>
        <p:spPr>
          <a:xfrm flipH="1">
            <a:off x="5715000" y="3810000"/>
            <a:ext cx="73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337A206-F13C-9161-87DF-F12021FB7971}"/>
              </a:ext>
            </a:extLst>
          </p:cNvPr>
          <p:cNvCxnSpPr/>
          <p:nvPr/>
        </p:nvCxnSpPr>
        <p:spPr>
          <a:xfrm flipH="1">
            <a:off x="5729287" y="4419600"/>
            <a:ext cx="73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ADDBE67-D8D8-3356-04BB-1CF4E0AB46B3}"/>
              </a:ext>
            </a:extLst>
          </p:cNvPr>
          <p:cNvCxnSpPr/>
          <p:nvPr/>
        </p:nvCxnSpPr>
        <p:spPr>
          <a:xfrm flipH="1">
            <a:off x="5729287" y="5000625"/>
            <a:ext cx="73342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3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;p2"/>
          <p:cNvSpPr txBox="1">
            <a:spLocks/>
          </p:cNvSpPr>
          <p:nvPr/>
        </p:nvSpPr>
        <p:spPr>
          <a:xfrm>
            <a:off x="1096432" y="2135244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Региональное образование как элемент политики развития человеческого потенциала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Региональное образование:</a:t>
            </a:r>
            <a:r>
              <a:rPr lang="en-US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финансовая подоплека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1979090" y="2336209"/>
            <a:ext cx="9688916" cy="985429"/>
          </a:xfrm>
        </p:spPr>
        <p:txBody>
          <a:bodyPr>
            <a:normAutofit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УПРАВЛЯТЬ БЮДЖЕТНЫМИ СРЕДСТВАМИ                            (30% ОБРАЗОВАТЕЛЬНОГО РЫНКА) = </a:t>
            </a:r>
            <a:r>
              <a:rPr lang="ru-RU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НИКАК НЕ УПРАВЛЯТЬ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8FCD37EF-D875-017F-0E4C-EE74B18134E6}"/>
              </a:ext>
            </a:extLst>
          </p:cNvPr>
          <p:cNvSpPr txBox="1">
            <a:spLocks/>
          </p:cNvSpPr>
          <p:nvPr/>
        </p:nvSpPr>
        <p:spPr>
          <a:xfrm>
            <a:off x="3125062" y="4010732"/>
            <a:ext cx="8726944" cy="128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НЕОБХОДИМО </a:t>
            </a:r>
            <a:r>
              <a:rPr lang="ru-RU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УПРАВЛЯТЬ ВСЕЙ СОВОКУПНОСТЬЮ ФИНАНСОВЫХ СРЕДСТВ</a:t>
            </a: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КОТОРЫМИ РАСПОЛАГАЕТ ОБЩЕСТВО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3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Региональное образование: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потребность в диалоге и кооперации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4" y="6328324"/>
            <a:ext cx="6251910" cy="461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6" name="Объект 25">
            <a:extLst>
              <a:ext uri="{FF2B5EF4-FFF2-40B4-BE49-F238E27FC236}">
                <a16:creationId xmlns:a16="http://schemas.microsoft.com/office/drawing/2014/main" id="{ACFDA115-8DBE-8D5A-AC5A-92E8CDB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377" y="1278513"/>
            <a:ext cx="3737796" cy="53421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EE3524"/>
              </a:buClr>
              <a:buSzPct val="70000"/>
              <a:buNone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Органы управления</a:t>
            </a:r>
          </a:p>
        </p:txBody>
      </p:sp>
      <p:sp>
        <p:nvSpPr>
          <p:cNvPr id="7" name="Объект 25">
            <a:extLst>
              <a:ext uri="{FF2B5EF4-FFF2-40B4-BE49-F238E27FC236}">
                <a16:creationId xmlns:a16="http://schemas.microsoft.com/office/drawing/2014/main" id="{BAEA6D64-163C-1BE6-35AF-3931196D93F5}"/>
              </a:ext>
            </a:extLst>
          </p:cNvPr>
          <p:cNvSpPr txBox="1">
            <a:spLocks/>
          </p:cNvSpPr>
          <p:nvPr/>
        </p:nvSpPr>
        <p:spPr>
          <a:xfrm>
            <a:off x="4438650" y="2438120"/>
            <a:ext cx="2677319" cy="77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Институт гражданского общества</a:t>
            </a:r>
          </a:p>
        </p:txBody>
      </p:sp>
      <p:sp>
        <p:nvSpPr>
          <p:cNvPr id="8" name="Объект 25">
            <a:extLst>
              <a:ext uri="{FF2B5EF4-FFF2-40B4-BE49-F238E27FC236}">
                <a16:creationId xmlns:a16="http://schemas.microsoft.com/office/drawing/2014/main" id="{5A44B559-B8B3-BF91-98DC-E86DEF98A997}"/>
              </a:ext>
            </a:extLst>
          </p:cNvPr>
          <p:cNvSpPr txBox="1">
            <a:spLocks/>
          </p:cNvSpPr>
          <p:nvPr/>
        </p:nvSpPr>
        <p:spPr>
          <a:xfrm>
            <a:off x="9204845" y="2582909"/>
            <a:ext cx="1697857" cy="5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Бизнес</a:t>
            </a:r>
          </a:p>
        </p:txBody>
      </p:sp>
      <p:sp>
        <p:nvSpPr>
          <p:cNvPr id="9" name="Объект 25">
            <a:extLst>
              <a:ext uri="{FF2B5EF4-FFF2-40B4-BE49-F238E27FC236}">
                <a16:creationId xmlns:a16="http://schemas.microsoft.com/office/drawing/2014/main" id="{36373C80-46C9-3FF2-C226-AB37B1C103C8}"/>
              </a:ext>
            </a:extLst>
          </p:cNvPr>
          <p:cNvSpPr txBox="1">
            <a:spLocks/>
          </p:cNvSpPr>
          <p:nvPr/>
        </p:nvSpPr>
        <p:spPr>
          <a:xfrm>
            <a:off x="6095998" y="3885671"/>
            <a:ext cx="3737796" cy="5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Корпорация</a:t>
            </a:r>
          </a:p>
        </p:txBody>
      </p:sp>
      <p:sp>
        <p:nvSpPr>
          <p:cNvPr id="10" name="Объект 25">
            <a:extLst>
              <a:ext uri="{FF2B5EF4-FFF2-40B4-BE49-F238E27FC236}">
                <a16:creationId xmlns:a16="http://schemas.microsoft.com/office/drawing/2014/main" id="{5C2089C9-0208-FC89-94F4-FA657B560F7C}"/>
              </a:ext>
            </a:extLst>
          </p:cNvPr>
          <p:cNvSpPr txBox="1">
            <a:spLocks/>
          </p:cNvSpPr>
          <p:nvPr/>
        </p:nvSpPr>
        <p:spPr>
          <a:xfrm>
            <a:off x="6813283" y="2340637"/>
            <a:ext cx="2303227" cy="980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Активная социальная политика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5225673-B67F-8D80-335F-1090259F0F74}"/>
              </a:ext>
            </a:extLst>
          </p:cNvPr>
          <p:cNvSpPr/>
          <p:nvPr/>
        </p:nvSpPr>
        <p:spPr>
          <a:xfrm>
            <a:off x="6895987" y="1850707"/>
            <a:ext cx="2137821" cy="18606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5">
            <a:extLst>
              <a:ext uri="{FF2B5EF4-FFF2-40B4-BE49-F238E27FC236}">
                <a16:creationId xmlns:a16="http://schemas.microsoft.com/office/drawing/2014/main" id="{94C4B37B-2557-9929-FB9E-5CFDD161AF34}"/>
              </a:ext>
            </a:extLst>
          </p:cNvPr>
          <p:cNvSpPr txBox="1">
            <a:spLocks/>
          </p:cNvSpPr>
          <p:nvPr/>
        </p:nvSpPr>
        <p:spPr>
          <a:xfrm>
            <a:off x="2876184" y="4725152"/>
            <a:ext cx="4394227" cy="5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[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Преодоление отраслевого подхода</a:t>
            </a:r>
            <a:r>
              <a:rPr lang="en-US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]</a:t>
            </a:r>
            <a:endParaRPr lang="ru-RU" sz="2000" b="1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</p:txBody>
      </p:sp>
      <p:sp>
        <p:nvSpPr>
          <p:cNvPr id="13" name="Объект 25">
            <a:extLst>
              <a:ext uri="{FF2B5EF4-FFF2-40B4-BE49-F238E27FC236}">
                <a16:creationId xmlns:a16="http://schemas.microsoft.com/office/drawing/2014/main" id="{28A06EEC-CE79-66E7-6884-7596C95CD335}"/>
              </a:ext>
            </a:extLst>
          </p:cNvPr>
          <p:cNvSpPr txBox="1">
            <a:spLocks/>
          </p:cNvSpPr>
          <p:nvPr/>
        </p:nvSpPr>
        <p:spPr>
          <a:xfrm>
            <a:off x="5777309" y="5484279"/>
            <a:ext cx="3737796" cy="5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E3524"/>
              </a:buClr>
              <a:buSzPct val="70000"/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[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Интегральные показатели</a:t>
            </a:r>
            <a:r>
              <a:rPr lang="en-US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]</a:t>
            </a:r>
            <a:endParaRPr lang="ru-RU" sz="2000" b="1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09C0EB7-13F6-6161-70AF-7BBD377421A9}"/>
              </a:ext>
            </a:extLst>
          </p:cNvPr>
          <p:cNvCxnSpPr>
            <a:cxnSpLocks/>
          </p:cNvCxnSpPr>
          <p:nvPr/>
        </p:nvCxnSpPr>
        <p:spPr>
          <a:xfrm>
            <a:off x="5210175" y="5259370"/>
            <a:ext cx="714375" cy="38479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0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Политика развития</a:t>
            </a:r>
            <a:r>
              <a:rPr lang="en-US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человеческого потенциала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864059" y="1410801"/>
            <a:ext cx="10099741" cy="443158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Политика развития человеческого потенциала </a:t>
            </a: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понимается нами как  </a:t>
            </a:r>
            <a:r>
              <a:rPr lang="ru-RU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повышение стартовых возможностей и жизненных шансов людей</a:t>
            </a: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проживающих на  территориях регионов. Политика развития человеческого потенциала является одним из наиболее самых очевидных способов прописать место региона на российской и международной карте регионов-лидеров.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Таким образом, </a:t>
            </a:r>
            <a:r>
              <a:rPr lang="ru-RU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задача развития человеческого потенциала </a:t>
            </a: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формулируется нами как задача формирования современной человеческой инфраструктуры (или антропологического каркаса) инновационных проектов и стратегий территориального развития.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Содержание доклада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3183847" y="1558257"/>
            <a:ext cx="7864243" cy="3765278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Clr>
                <a:srgbClr val="EE3524"/>
              </a:buClr>
              <a:buSzPct val="100000"/>
              <a:buFont typeface="+mj-lt"/>
              <a:buAutoNum type="romanUcPeriod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Образование в контексте понятия «регион»</a:t>
            </a:r>
          </a:p>
          <a:p>
            <a:pPr marL="571500" lvl="0" indent="-571500">
              <a:buClr>
                <a:srgbClr val="EE3524"/>
              </a:buClr>
              <a:buSzPct val="100000"/>
              <a:buFont typeface="+mj-lt"/>
              <a:buAutoNum type="romanUcPeriod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Образовательные кооперации и эффект территориального развития</a:t>
            </a:r>
          </a:p>
          <a:p>
            <a:pPr marL="571500" lvl="0" indent="-571500">
              <a:buClr>
                <a:srgbClr val="EE3524"/>
              </a:buClr>
              <a:buSzPct val="100000"/>
              <a:buFont typeface="+mj-lt"/>
              <a:buAutoNum type="romanUcPeriod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Региональное образование как элемент политики развития человеческого потенциала</a:t>
            </a:r>
          </a:p>
          <a:p>
            <a:pPr marL="571500" lvl="0" indent="-571500">
              <a:buClr>
                <a:srgbClr val="EE3524"/>
              </a:buClr>
              <a:buSzPct val="100000"/>
              <a:buFont typeface="+mj-lt"/>
              <a:buAutoNum type="romanUcPeriod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Модельные решения для региональных образовательных систем</a:t>
            </a:r>
          </a:p>
          <a:p>
            <a:pPr marL="571500" lvl="0" indent="-571500">
              <a:buClr>
                <a:srgbClr val="EE3524"/>
              </a:buClr>
              <a:buSzPct val="100000"/>
              <a:buFont typeface="+mj-lt"/>
              <a:buAutoNum type="romanUcPeriod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Case-</a:t>
            </a:r>
            <a:r>
              <a:rPr lang="ru-RU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study</a:t>
            </a: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построения региональных образовательных систем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B66A496-B1A0-33FF-99D2-70C010CFCF71}"/>
              </a:ext>
            </a:extLst>
          </p:cNvPr>
          <p:cNvSpPr/>
          <p:nvPr/>
        </p:nvSpPr>
        <p:spPr>
          <a:xfrm>
            <a:off x="262019" y="1221327"/>
            <a:ext cx="5587658" cy="4722718"/>
          </a:xfrm>
          <a:prstGeom prst="roundRect">
            <a:avLst>
              <a:gd name="adj" fmla="val 6114"/>
            </a:avLst>
          </a:prstGeom>
          <a:solidFill>
            <a:srgbClr val="D9D9D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66BC22A-A93B-FDCC-AE63-0C35F720C90C}"/>
              </a:ext>
            </a:extLst>
          </p:cNvPr>
          <p:cNvSpPr/>
          <p:nvPr/>
        </p:nvSpPr>
        <p:spPr>
          <a:xfrm>
            <a:off x="252866" y="1911597"/>
            <a:ext cx="5587658" cy="4032448"/>
          </a:xfrm>
          <a:prstGeom prst="roundRect">
            <a:avLst>
              <a:gd name="adj" fmla="val 6114"/>
            </a:avLst>
          </a:prstGeom>
          <a:solidFill>
            <a:srgbClr val="D9D9D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14;p2">
            <a:extLst>
              <a:ext uri="{FF2B5EF4-FFF2-40B4-BE49-F238E27FC236}">
                <a16:creationId xmlns:a16="http://schemas.microsoft.com/office/drawing/2014/main" id="{8F329DE9-1D8D-75D8-EDA5-A5B1D7B82A7A}"/>
              </a:ext>
            </a:extLst>
          </p:cNvPr>
          <p:cNvSpPr txBox="1">
            <a:spLocks/>
          </p:cNvSpPr>
          <p:nvPr/>
        </p:nvSpPr>
        <p:spPr>
          <a:xfrm>
            <a:off x="329524" y="1213028"/>
            <a:ext cx="5576474" cy="68973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ctr">
              <a:buClrTx/>
              <a:buFontTx/>
            </a:pPr>
            <a:r>
              <a:rPr lang="ru-RU" sz="2800" b="1" dirty="0">
                <a:latin typeface="Museo Sans Cyrl 700" panose="02000000000000000000" pitchFamily="2" charset="-52"/>
              </a:rPr>
              <a:t>Человеческий капитал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1619E86-6038-39C0-1896-A1835CE4AD76}"/>
              </a:ext>
            </a:extLst>
          </p:cNvPr>
          <p:cNvSpPr/>
          <p:nvPr/>
        </p:nvSpPr>
        <p:spPr>
          <a:xfrm>
            <a:off x="6263933" y="1221327"/>
            <a:ext cx="5587658" cy="4722718"/>
          </a:xfrm>
          <a:prstGeom prst="roundRect">
            <a:avLst>
              <a:gd name="adj" fmla="val 6114"/>
            </a:avLst>
          </a:prstGeom>
          <a:solidFill>
            <a:srgbClr val="D9D9D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FD90C5B-C37A-43DE-7427-A048C11BD8D9}"/>
              </a:ext>
            </a:extLst>
          </p:cNvPr>
          <p:cNvSpPr/>
          <p:nvPr/>
        </p:nvSpPr>
        <p:spPr>
          <a:xfrm>
            <a:off x="6254780" y="1911597"/>
            <a:ext cx="5587658" cy="4032448"/>
          </a:xfrm>
          <a:prstGeom prst="roundRect">
            <a:avLst>
              <a:gd name="adj" fmla="val 6114"/>
            </a:avLst>
          </a:prstGeom>
          <a:solidFill>
            <a:srgbClr val="D9D9D9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5E5D0C78-A826-7DA7-E3B5-6609F686ED30}"/>
              </a:ext>
            </a:extLst>
          </p:cNvPr>
          <p:cNvSpPr txBox="1">
            <a:spLocks/>
          </p:cNvSpPr>
          <p:nvPr/>
        </p:nvSpPr>
        <p:spPr>
          <a:xfrm>
            <a:off x="6331438" y="1213028"/>
            <a:ext cx="5576474" cy="68973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ctr">
              <a:buClrTx/>
              <a:buFontTx/>
            </a:pPr>
            <a:r>
              <a:rPr lang="ru-RU" sz="2800" b="1" dirty="0">
                <a:latin typeface="Museo Sans Cyrl 700" panose="02000000000000000000" pitchFamily="2" charset="-52"/>
              </a:rPr>
              <a:t>Человеческий потенциал</a:t>
            </a:r>
          </a:p>
        </p:txBody>
      </p:sp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Человеческий капитал </a:t>
            </a:r>
            <a:r>
              <a:rPr lang="en-US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VS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человеческий потенциал: определение понятий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234885" y="2178767"/>
            <a:ext cx="5740531" cy="3765278"/>
          </a:xfrm>
        </p:spPr>
        <p:txBody>
          <a:bodyPr>
            <a:normAutofit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комплекс человеческих качеств (персональных или коллективных), обеспечивающих максимально результативное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воспроизводство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(экономическое, социальное, социокультурное).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Образовательное обеспечение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становление мышления и ключевых компетенций 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без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целеполагания.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4" name="Объект 25">
            <a:extLst>
              <a:ext uri="{FF2B5EF4-FFF2-40B4-BE49-F238E27FC236}">
                <a16:creationId xmlns:a16="http://schemas.microsoft.com/office/drawing/2014/main" id="{CB6EF4C4-158A-DC07-BDC8-5FE51E05EF34}"/>
              </a:ext>
            </a:extLst>
          </p:cNvPr>
          <p:cNvSpPr txBox="1">
            <a:spLocks/>
          </p:cNvSpPr>
          <p:nvPr/>
        </p:nvSpPr>
        <p:spPr>
          <a:xfrm>
            <a:off x="6216585" y="2178767"/>
            <a:ext cx="5806180" cy="376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комплекс человеческих характеристик, позволяющий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конструировать новые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ранее не существовавшие, объекты и процессы, а также 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актуализировать и/или создавать новые 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ресурсы.</a:t>
            </a:r>
          </a:p>
          <a:p>
            <a:pPr>
              <a:spcAft>
                <a:spcPts val="1800"/>
              </a:spcAft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Образовательное обеспечение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формы, обеспечивающие самоопределение, реконструкцию собственных оснований, конструирование персональной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18824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;p2"/>
          <p:cNvSpPr txBox="1">
            <a:spLocks/>
          </p:cNvSpPr>
          <p:nvPr/>
        </p:nvSpPr>
        <p:spPr>
          <a:xfrm>
            <a:off x="1096432" y="2135244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Модельные решения для региональных образовательных систем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Региональные образовательные модели: </a:t>
            </a:r>
          </a:p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основные типы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194EE8A-85DB-85AB-47D3-CFE899DD9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6135"/>
              </p:ext>
            </p:extLst>
          </p:nvPr>
        </p:nvGraphicFramePr>
        <p:xfrm>
          <a:off x="495300" y="1211105"/>
          <a:ext cx="11367591" cy="486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75493309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778137413"/>
                    </a:ext>
                  </a:extLst>
                </a:gridCol>
                <a:gridCol w="3995241">
                  <a:extLst>
                    <a:ext uri="{9D8B030D-6E8A-4147-A177-3AD203B41FA5}">
                      <a16:colId xmlns:a16="http://schemas.microsoft.com/office/drawing/2014/main" val="3250516281"/>
                    </a:ext>
                  </a:extLst>
                </a:gridCol>
              </a:tblGrid>
              <a:tr h="4701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Тип «формального» региона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Образовательный регион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Открытая модель  регионального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53650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r>
                        <a:rPr lang="ru-RU" sz="1300" dirty="0"/>
                        <a:t>Преимущественно</a:t>
                      </a:r>
                      <a:r>
                        <a:rPr lang="ru-RU" sz="1300" baseline="0" dirty="0"/>
                        <a:t> сельский регион (большинство городов — малые, функция — административные центры)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Современный</a:t>
                      </a:r>
                      <a:r>
                        <a:rPr lang="ru-RU" sz="1300" baseline="0" dirty="0"/>
                        <a:t> «ликбез», в т.ч., цифровой. Освоение позиции сельского хозяина или квалифицированного специалиста – либо поддержка миграционной стратегии.</a:t>
                      </a:r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Сеть «цифровых изб-читален». Система профессиональных</a:t>
                      </a:r>
                      <a:r>
                        <a:rPr lang="ru-RU" sz="1300" baseline="0" dirty="0"/>
                        <a:t> проб. Система экскурсий в большие города и на предприятия.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032977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r>
                        <a:rPr lang="ru-RU" sz="1300" dirty="0"/>
                        <a:t>Регионы</a:t>
                      </a:r>
                      <a:r>
                        <a:rPr lang="ru-RU" sz="1300" baseline="0" dirty="0"/>
                        <a:t>, ориентированные на одну конкретную отрасль производства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Развитие</a:t>
                      </a:r>
                      <a:r>
                        <a:rPr lang="ru-RU" sz="1300" baseline="0" dirty="0"/>
                        <a:t> и усложнение мышления.</a:t>
                      </a:r>
                    </a:p>
                    <a:p>
                      <a:r>
                        <a:rPr lang="ru-RU" sz="1300" baseline="0" dirty="0"/>
                        <a:t>Поддержка профессионального самоопределения и получения высокой квалификации, либо поддержка миграционной стратегии.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Сеть </a:t>
                      </a:r>
                      <a:r>
                        <a:rPr lang="ru-RU" sz="1300" dirty="0" err="1"/>
                        <a:t>компетентностных</a:t>
                      </a:r>
                      <a:r>
                        <a:rPr lang="ru-RU" sz="1300" baseline="0" dirty="0"/>
                        <a:t> тренажеров, в том числе, обеспечивающих конструирование жизненной траектории (в разных формах, в частности, в виде интенсивных школ)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5977292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r>
                        <a:rPr lang="ru-RU" sz="1300" dirty="0"/>
                        <a:t>Многопрофильные промышленные регионы</a:t>
                      </a:r>
                    </a:p>
                  </a:txBody>
                  <a:tcPr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Работа</a:t>
                      </a:r>
                      <a:r>
                        <a:rPr lang="ru-RU" sz="1300" baseline="0" dirty="0"/>
                        <a:t> с индивидуальными образовательными стратегиями и траекториями.  Поддержка рекордных стратегий (мотивационной одарённости). Обеспечение равной доступности образования.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Сеть учебно-проектных,</a:t>
                      </a:r>
                      <a:r>
                        <a:rPr lang="ru-RU" sz="1300" baseline="0" dirty="0"/>
                        <a:t> клубных объединений, </a:t>
                      </a:r>
                      <a:r>
                        <a:rPr lang="ru-RU" sz="1300" baseline="0" dirty="0" err="1"/>
                        <a:t>интеракториумов</a:t>
                      </a:r>
                      <a:r>
                        <a:rPr lang="ru-RU" sz="1300" baseline="0" dirty="0"/>
                        <a:t>, спектр интенсивных образовательных программ. Инфраструктура поддержки ИУП и ИОП.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7499728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r>
                        <a:rPr lang="ru-RU" sz="1300" dirty="0"/>
                        <a:t>Мегаполисы</a:t>
                      </a:r>
                      <a:r>
                        <a:rPr lang="en-US" sz="1300" dirty="0"/>
                        <a:t>/</a:t>
                      </a:r>
                      <a:r>
                        <a:rPr lang="ru-RU" sz="1300" dirty="0"/>
                        <a:t>городские</a:t>
                      </a:r>
                      <a:r>
                        <a:rPr lang="ru-RU" sz="1300" baseline="0" dirty="0"/>
                        <a:t> агломерации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Работа с индивидуальными</a:t>
                      </a:r>
                      <a:r>
                        <a:rPr lang="ru-RU" sz="1300" baseline="0" dirty="0"/>
                        <a:t> образовательными программами. Поддержка пробных рекордных проектов. Обеспечение равной доступности образования.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Система</a:t>
                      </a:r>
                      <a:r>
                        <a:rPr lang="ru-RU" sz="1300" baseline="0" dirty="0"/>
                        <a:t> индивидуального наставничества. Программа образовательных путешествий. Программа стажировок в международных проектах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8746641"/>
                  </a:ext>
                </a:extLst>
              </a:tr>
              <a:tr h="470163">
                <a:tc>
                  <a:txBody>
                    <a:bodyPr/>
                    <a:lstStyle/>
                    <a:p>
                      <a:r>
                        <a:rPr lang="ru-RU" sz="1300" dirty="0"/>
                        <a:t>Регионы, обеспечивающие сохранение природного и культурного наследия</a:t>
                      </a:r>
                    </a:p>
                  </a:txBody>
                  <a:tcPr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Работа с самоопределением по отношению к ресурсам своего региона. Поддержка индивидуальных проектов, связанных с их разработкой</a:t>
                      </a:r>
                      <a:r>
                        <a:rPr lang="ru-RU" sz="1300" baseline="0" dirty="0"/>
                        <a:t> — либо поддержка миграционной стратегии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Серия практикумов, в</a:t>
                      </a:r>
                      <a:r>
                        <a:rPr lang="ru-RU" sz="1300" baseline="0" dirty="0"/>
                        <a:t> том числе, учебных проектов и </a:t>
                      </a:r>
                      <a:r>
                        <a:rPr lang="ru-RU" sz="1300" baseline="0" dirty="0" err="1"/>
                        <a:t>стартапов</a:t>
                      </a:r>
                      <a:r>
                        <a:rPr lang="ru-RU" sz="1300" baseline="0" dirty="0"/>
                        <a:t>, связанных с капитализацией ресурсов своего региона. Сеть </a:t>
                      </a:r>
                      <a:r>
                        <a:rPr lang="ru-RU" sz="1300" baseline="0" dirty="0" err="1"/>
                        <a:t>компетентностных</a:t>
                      </a:r>
                      <a:r>
                        <a:rPr lang="ru-RU" sz="1300" baseline="0" dirty="0"/>
                        <a:t> тренажеров.</a:t>
                      </a:r>
                      <a:endParaRPr lang="ru-RU" sz="1300" dirty="0"/>
                    </a:p>
                  </a:txBody>
                  <a:tcPr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474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28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Открытая модель регионального образования: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позиции управленцев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196785" y="1702517"/>
            <a:ext cx="5806180" cy="3765278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Стратегическая позиция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построение комплекса пошаговых действий, которые обеспечат достижение необходимого результата через большой промежуток времени.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Менеджерская позиция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управленческое сопровождение конкретных текущих процессов, обеспечение условий для их оптимального протекания.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Методическая позиция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подбор/разработка/адаптация оптимальных образовательных технологий и сопровождение их внедрения, в том числе, помощь в выявлении местных «ноу-хау» и их тиражировании.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4" name="Объект 25">
            <a:extLst>
              <a:ext uri="{FF2B5EF4-FFF2-40B4-BE49-F238E27FC236}">
                <a16:creationId xmlns:a16="http://schemas.microsoft.com/office/drawing/2014/main" id="{7320EA13-C4C1-A720-9B9D-D75B66642E86}"/>
              </a:ext>
            </a:extLst>
          </p:cNvPr>
          <p:cNvSpPr txBox="1">
            <a:spLocks/>
          </p:cNvSpPr>
          <p:nvPr/>
        </p:nvSpPr>
        <p:spPr>
          <a:xfrm>
            <a:off x="6004243" y="1673942"/>
            <a:ext cx="5914437" cy="376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Модераторская позиция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организация и сопровождение сетевых коопераций между субъектами внутри региона.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Позиция коммуникатора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поиск принципиально значимых партнёров за пределами региона и выстраивание продуктивной кооперации с ними.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Экспертная позиция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обеспечение квалифицированной обратной связи — на уровне технологического и методологического знания.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Позиция «носителя образца»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специалисты сферы образования, демонстрирующие высокие результаты в работе с человеческим потенциалом и готовые обеспечивать стажировки.</a:t>
            </a:r>
          </a:p>
        </p:txBody>
      </p:sp>
    </p:spTree>
    <p:extLst>
      <p:ext uri="{BB962C8B-B14F-4D97-AF65-F5344CB8AC3E}">
        <p14:creationId xmlns:p14="http://schemas.microsoft.com/office/powerpoint/2010/main" val="2925982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Открытая модель регионального образования: нормативная база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3916734B-E231-7F83-6488-8C56316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439" y="1590664"/>
            <a:ext cx="10162128" cy="729799"/>
          </a:xfrm>
        </p:spPr>
        <p:txBody>
          <a:bodyPr>
            <a:normAutofit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Межведомственная региональная программа развития человеческого капитала/потенциала =&gt; программа развития образования (в целом или по отраслям).</a:t>
            </a:r>
          </a:p>
        </p:txBody>
      </p:sp>
      <p:sp>
        <p:nvSpPr>
          <p:cNvPr id="2" name="Объект 25">
            <a:extLst>
              <a:ext uri="{FF2B5EF4-FFF2-40B4-BE49-F238E27FC236}">
                <a16:creationId xmlns:a16="http://schemas.microsoft.com/office/drawing/2014/main" id="{58537B79-687D-06A2-1997-4F97EEB754DA}"/>
              </a:ext>
            </a:extLst>
          </p:cNvPr>
          <p:cNvSpPr txBox="1">
            <a:spLocks/>
          </p:cNvSpPr>
          <p:nvPr/>
        </p:nvSpPr>
        <p:spPr>
          <a:xfrm>
            <a:off x="1894114" y="2494669"/>
            <a:ext cx="9236778" cy="74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Положения об особых образовательных пространствах: ресурсных центрах, клубах, площадках </a:t>
            </a:r>
            <a:r>
              <a:rPr lang="ru-RU" sz="20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субъективации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и т.д.</a:t>
            </a:r>
          </a:p>
        </p:txBody>
      </p:sp>
      <p:sp>
        <p:nvSpPr>
          <p:cNvPr id="3" name="Объект 25">
            <a:extLst>
              <a:ext uri="{FF2B5EF4-FFF2-40B4-BE49-F238E27FC236}">
                <a16:creationId xmlns:a16="http://schemas.microsoft.com/office/drawing/2014/main" id="{FC90C649-457A-9DA6-A41F-66E9ABFC76F8}"/>
              </a:ext>
            </a:extLst>
          </p:cNvPr>
          <p:cNvSpPr txBox="1">
            <a:spLocks/>
          </p:cNvSpPr>
          <p:nvPr/>
        </p:nvSpPr>
        <p:spPr>
          <a:xfrm>
            <a:off x="2356789" y="3419475"/>
            <a:ext cx="9236778" cy="104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Положения о конкурсном порядке для формирования программ и мероприятий в рамках региональной образовательной политики, а также состава реализующих их педагогических команд.</a:t>
            </a:r>
          </a:p>
        </p:txBody>
      </p:sp>
      <p:sp>
        <p:nvSpPr>
          <p:cNvPr id="6" name="Объект 25">
            <a:extLst>
              <a:ext uri="{FF2B5EF4-FFF2-40B4-BE49-F238E27FC236}">
                <a16:creationId xmlns:a16="http://schemas.microsoft.com/office/drawing/2014/main" id="{75811FC2-7B66-4676-B85A-571C28BDF737}"/>
              </a:ext>
            </a:extLst>
          </p:cNvPr>
          <p:cNvSpPr txBox="1">
            <a:spLocks/>
          </p:cNvSpPr>
          <p:nvPr/>
        </p:nvSpPr>
        <p:spPr>
          <a:xfrm>
            <a:off x="2936172" y="4468845"/>
            <a:ext cx="9236778" cy="109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Региональное положение об индивидуальных учебных планах и индивидуальных образовательных программах обучающихся + о нормативах финансирования индивидуализированных форм обучения.</a:t>
            </a:r>
          </a:p>
        </p:txBody>
      </p:sp>
      <p:sp>
        <p:nvSpPr>
          <p:cNvPr id="7" name="Объект 25">
            <a:extLst>
              <a:ext uri="{FF2B5EF4-FFF2-40B4-BE49-F238E27FC236}">
                <a16:creationId xmlns:a16="http://schemas.microsoft.com/office/drawing/2014/main" id="{06CEEACF-CEC3-2D43-3811-16F53F7D0ED5}"/>
              </a:ext>
            </a:extLst>
          </p:cNvPr>
          <p:cNvSpPr txBox="1">
            <a:spLocks/>
          </p:cNvSpPr>
          <p:nvPr/>
        </p:nvSpPr>
        <p:spPr>
          <a:xfrm>
            <a:off x="3532143" y="5567803"/>
            <a:ext cx="8688431" cy="99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Нормативные документы, обуславливающие сетевую </a:t>
            </a:r>
            <a:r>
              <a:rPr lang="ru-RU" sz="20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соорганизацию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в сфере образования, в том числе, взаимозачёт образовательных результатов, возможность использования ресурсов других участников сети.</a:t>
            </a:r>
          </a:p>
        </p:txBody>
      </p:sp>
    </p:spTree>
    <p:extLst>
      <p:ext uri="{BB962C8B-B14F-4D97-AF65-F5344CB8AC3E}">
        <p14:creationId xmlns:p14="http://schemas.microsoft.com/office/powerpoint/2010/main" val="81649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Открытая модель регионального образования: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социальное партнерство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3916734B-E231-7F83-6488-8C56316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82" y="1403804"/>
            <a:ext cx="8201024" cy="966812"/>
          </a:xfrm>
        </p:spPr>
        <p:txBody>
          <a:bodyPr>
            <a:normAutofit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Обеспечение целевого заказа родителей, потенциальных работодателей, местных сообществ на образовательные результаты обучающихся.</a:t>
            </a:r>
          </a:p>
        </p:txBody>
      </p:sp>
      <p:sp>
        <p:nvSpPr>
          <p:cNvPr id="2" name="Объект 25">
            <a:extLst>
              <a:ext uri="{FF2B5EF4-FFF2-40B4-BE49-F238E27FC236}">
                <a16:creationId xmlns:a16="http://schemas.microsoft.com/office/drawing/2014/main" id="{C4DA1EE3-8A5F-9788-F37C-3FACBA268232}"/>
              </a:ext>
            </a:extLst>
          </p:cNvPr>
          <p:cNvSpPr txBox="1">
            <a:spLocks/>
          </p:cNvSpPr>
          <p:nvPr/>
        </p:nvSpPr>
        <p:spPr>
          <a:xfrm>
            <a:off x="1773830" y="2339553"/>
            <a:ext cx="8201024" cy="76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Создание многопозиционных попечительских советов при образовательных организациях различного типа.</a:t>
            </a:r>
          </a:p>
        </p:txBody>
      </p:sp>
      <p:sp>
        <p:nvSpPr>
          <p:cNvPr id="3" name="Объект 25">
            <a:extLst>
              <a:ext uri="{FF2B5EF4-FFF2-40B4-BE49-F238E27FC236}">
                <a16:creationId xmlns:a16="http://schemas.microsoft.com/office/drawing/2014/main" id="{9B10144C-0944-EECB-EEE1-483355D7E17A}"/>
              </a:ext>
            </a:extLst>
          </p:cNvPr>
          <p:cNvSpPr txBox="1">
            <a:spLocks/>
          </p:cNvSpPr>
          <p:nvPr/>
        </p:nvSpPr>
        <p:spPr>
          <a:xfrm>
            <a:off x="2217146" y="3073364"/>
            <a:ext cx="8201024" cy="96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Организация практик наставничества как общественного движения: вовлечение признанных специалистов региона в прямую педагогическую работу.</a:t>
            </a:r>
          </a:p>
        </p:txBody>
      </p:sp>
      <p:sp>
        <p:nvSpPr>
          <p:cNvPr id="6" name="Объект 25">
            <a:extLst>
              <a:ext uri="{FF2B5EF4-FFF2-40B4-BE49-F238E27FC236}">
                <a16:creationId xmlns:a16="http://schemas.microsoft.com/office/drawing/2014/main" id="{0DDE2D73-CD69-DB84-2234-FEE8B0BC3875}"/>
              </a:ext>
            </a:extLst>
          </p:cNvPr>
          <p:cNvSpPr txBox="1">
            <a:spLocks/>
          </p:cNvSpPr>
          <p:nvPr/>
        </p:nvSpPr>
        <p:spPr>
          <a:xfrm>
            <a:off x="2784099" y="4065758"/>
            <a:ext cx="8201024" cy="9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Организация образовательных мероприятий на базе ключевых предприятий региона (профессиональные пробы, стажировки, реализация учениками своих проектов).</a:t>
            </a:r>
          </a:p>
        </p:txBody>
      </p:sp>
      <p:sp>
        <p:nvSpPr>
          <p:cNvPr id="7" name="Объект 25">
            <a:extLst>
              <a:ext uri="{FF2B5EF4-FFF2-40B4-BE49-F238E27FC236}">
                <a16:creationId xmlns:a16="http://schemas.microsoft.com/office/drawing/2014/main" id="{D77A9B13-39BB-E51E-4207-436C1F046CC1}"/>
              </a:ext>
            </a:extLst>
          </p:cNvPr>
          <p:cNvSpPr txBox="1">
            <a:spLocks/>
          </p:cNvSpPr>
          <p:nvPr/>
        </p:nvSpPr>
        <p:spPr>
          <a:xfrm>
            <a:off x="3371141" y="5125272"/>
            <a:ext cx="8201024" cy="9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Разработка совместных межрегиональных программ с субъектами из других регионов, с которыми ваш регион связан экономическими связями или обоюдными миграционными потоками.</a:t>
            </a:r>
          </a:p>
        </p:txBody>
      </p:sp>
    </p:spTree>
    <p:extLst>
      <p:ext uri="{BB962C8B-B14F-4D97-AF65-F5344CB8AC3E}">
        <p14:creationId xmlns:p14="http://schemas.microsoft.com/office/powerpoint/2010/main" val="332172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;p2"/>
          <p:cNvSpPr txBox="1">
            <a:spLocks/>
          </p:cNvSpPr>
          <p:nvPr/>
        </p:nvSpPr>
        <p:spPr>
          <a:xfrm>
            <a:off x="1096432" y="2135244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en-US" sz="4400" dirty="0">
                <a:latin typeface="Museo Sans Cyrl 700" panose="02000000000000000000" pitchFamily="2" charset="-52"/>
              </a:rPr>
              <a:t>Case-study </a:t>
            </a:r>
            <a:r>
              <a:rPr lang="ru-RU" sz="4400" dirty="0">
                <a:latin typeface="Museo Sans Cyrl 700" panose="02000000000000000000" pitchFamily="2" charset="-52"/>
              </a:rPr>
              <a:t>построения региональных образовательных систем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2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>
            <a:extLst>
              <a:ext uri="{FF2B5EF4-FFF2-40B4-BE49-F238E27FC236}">
                <a16:creationId xmlns:a16="http://schemas.microsoft.com/office/drawing/2014/main" id="{C5E925F6-385D-BFFF-6327-BFF94D909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1" y="-44564"/>
            <a:ext cx="11911179" cy="69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0998D-E8FE-1A06-E330-7287F95D2218}"/>
              </a:ext>
            </a:extLst>
          </p:cNvPr>
          <p:cNvSpPr txBox="1"/>
          <p:nvPr/>
        </p:nvSpPr>
        <p:spPr>
          <a:xfrm>
            <a:off x="7848300" y="-38197"/>
            <a:ext cx="3806994" cy="28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3792" indent="-343792">
              <a:lnSpc>
                <a:spcPct val="150000"/>
              </a:lnSpc>
              <a:buFontTx/>
              <a:buChar char="-"/>
              <a:defRPr/>
            </a:pPr>
            <a:r>
              <a:rPr lang="ru-RU" sz="2406" dirty="0" err="1">
                <a:solidFill>
                  <a:schemeClr val="tx2">
                    <a:lumMod val="50000"/>
                  </a:schemeClr>
                </a:solidFill>
              </a:rPr>
              <a:t>Тьюторский</a:t>
            </a:r>
            <a:r>
              <a:rPr lang="ru-RU" sz="2406" dirty="0">
                <a:solidFill>
                  <a:schemeClr val="tx2">
                    <a:lumMod val="50000"/>
                  </a:schemeClr>
                </a:solidFill>
              </a:rPr>
              <a:t> центр</a:t>
            </a:r>
          </a:p>
          <a:p>
            <a:pPr marL="343792" indent="-343792">
              <a:lnSpc>
                <a:spcPct val="150000"/>
              </a:lnSpc>
              <a:buFontTx/>
              <a:buChar char="-"/>
              <a:defRPr/>
            </a:pPr>
            <a:r>
              <a:rPr lang="ru-RU" sz="2406" dirty="0">
                <a:solidFill>
                  <a:schemeClr val="tx2">
                    <a:lumMod val="50000"/>
                  </a:schemeClr>
                </a:solidFill>
              </a:rPr>
              <a:t>Менеджерский центр</a:t>
            </a:r>
          </a:p>
          <a:p>
            <a:pPr marL="343792" indent="-343792">
              <a:lnSpc>
                <a:spcPct val="150000"/>
              </a:lnSpc>
              <a:buFontTx/>
              <a:buChar char="-"/>
              <a:defRPr/>
            </a:pPr>
            <a:r>
              <a:rPr lang="ru-RU" sz="2406" dirty="0">
                <a:solidFill>
                  <a:schemeClr val="tx2">
                    <a:lumMod val="50000"/>
                  </a:schemeClr>
                </a:solidFill>
              </a:rPr>
              <a:t>Муниципальный координатор</a:t>
            </a:r>
          </a:p>
          <a:p>
            <a:pPr marL="343792" indent="-343792">
              <a:lnSpc>
                <a:spcPct val="150000"/>
              </a:lnSpc>
              <a:buFontTx/>
              <a:buChar char="-"/>
              <a:defRPr/>
            </a:pPr>
            <a:r>
              <a:rPr lang="ru-RU" sz="2406" dirty="0">
                <a:solidFill>
                  <a:schemeClr val="tx2">
                    <a:lumMod val="50000"/>
                  </a:schemeClr>
                </a:solidFill>
              </a:rPr>
              <a:t>Ресурсный центр</a:t>
            </a:r>
            <a:endParaRPr lang="ru-RU" sz="240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EA8669E-347E-3570-17F0-CF0EF7873196}"/>
              </a:ext>
            </a:extLst>
          </p:cNvPr>
          <p:cNvSpPr/>
          <p:nvPr/>
        </p:nvSpPr>
        <p:spPr>
          <a:xfrm>
            <a:off x="4741589" y="4726911"/>
            <a:ext cx="515663" cy="5681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5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38D8DC4-F82E-7D1C-8B6B-E4B5B547185A}"/>
              </a:ext>
            </a:extLst>
          </p:cNvPr>
          <p:cNvSpPr/>
          <p:nvPr/>
        </p:nvSpPr>
        <p:spPr>
          <a:xfrm>
            <a:off x="4143166" y="3518923"/>
            <a:ext cx="515663" cy="5681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5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1AEEA224-115E-5671-F704-AA589C6480C1}"/>
              </a:ext>
            </a:extLst>
          </p:cNvPr>
          <p:cNvSpPr>
            <a:spLocks noChangeAspect="1"/>
          </p:cNvSpPr>
          <p:nvPr/>
        </p:nvSpPr>
        <p:spPr>
          <a:xfrm>
            <a:off x="7256242" y="154381"/>
            <a:ext cx="361282" cy="39788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5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4EF05018-F9C7-5F07-4C6F-9B4E6621B040}"/>
              </a:ext>
            </a:extLst>
          </p:cNvPr>
          <p:cNvSpPr>
            <a:spLocks noChangeAspect="1"/>
          </p:cNvSpPr>
          <p:nvPr/>
        </p:nvSpPr>
        <p:spPr>
          <a:xfrm>
            <a:off x="7259425" y="681185"/>
            <a:ext cx="361282" cy="39788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5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33B1C77-D974-067E-0E76-84E0C4C7DF56}"/>
              </a:ext>
            </a:extLst>
          </p:cNvPr>
          <p:cNvGrpSpPr>
            <a:grpSpLocks/>
          </p:cNvGrpSpPr>
          <p:nvPr/>
        </p:nvGrpSpPr>
        <p:grpSpPr bwMode="auto">
          <a:xfrm>
            <a:off x="1862471" y="647763"/>
            <a:ext cx="397888" cy="650944"/>
            <a:chOff x="10031896" y="2120347"/>
            <a:chExt cx="397565" cy="649357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A46320F3-55C1-39A6-B18A-A602545B5292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22AE9DC-22F6-06D8-3297-2542350FA20A}"/>
                </a:ext>
              </a:extLst>
            </p:cNvPr>
            <p:cNvSpPr/>
            <p:nvPr/>
          </p:nvSpPr>
          <p:spPr>
            <a:xfrm>
              <a:off x="10071653" y="2120347"/>
              <a:ext cx="318052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4CAF566-A040-3AF8-2795-0FC68AF60422}"/>
              </a:ext>
            </a:extLst>
          </p:cNvPr>
          <p:cNvGrpSpPr>
            <a:grpSpLocks/>
          </p:cNvGrpSpPr>
          <p:nvPr/>
        </p:nvGrpSpPr>
        <p:grpSpPr bwMode="auto">
          <a:xfrm>
            <a:off x="1260864" y="2743836"/>
            <a:ext cx="399480" cy="650946"/>
            <a:chOff x="10031896" y="2120347"/>
            <a:chExt cx="397565" cy="649357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B6C7E953-79CE-DAD4-1D62-5383409423D9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32C1153-3A6F-5AE9-E627-A858463CC1CE}"/>
                </a:ext>
              </a:extLst>
            </p:cNvPr>
            <p:cNvSpPr/>
            <p:nvPr/>
          </p:nvSpPr>
          <p:spPr>
            <a:xfrm>
              <a:off x="10071495" y="2120347"/>
              <a:ext cx="318368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E070607-4552-F4FA-A711-59EC562146CD}"/>
              </a:ext>
            </a:extLst>
          </p:cNvPr>
          <p:cNvGrpSpPr>
            <a:grpSpLocks/>
          </p:cNvGrpSpPr>
          <p:nvPr/>
        </p:nvGrpSpPr>
        <p:grpSpPr bwMode="auto">
          <a:xfrm>
            <a:off x="1663527" y="4179417"/>
            <a:ext cx="397888" cy="650946"/>
            <a:chOff x="10031896" y="2120347"/>
            <a:chExt cx="397565" cy="649357"/>
          </a:xfrm>
        </p:grpSpPr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E6C4E914-8412-3FAA-2745-D47625954713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4B67972-933C-6F87-94C2-386079B264F3}"/>
                </a:ext>
              </a:extLst>
            </p:cNvPr>
            <p:cNvSpPr/>
            <p:nvPr/>
          </p:nvSpPr>
          <p:spPr>
            <a:xfrm>
              <a:off x="10071652" y="2120347"/>
              <a:ext cx="318052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EE34EAF-00E4-ACBE-639B-8AA90FF0784B}"/>
              </a:ext>
            </a:extLst>
          </p:cNvPr>
          <p:cNvGrpSpPr>
            <a:grpSpLocks/>
          </p:cNvGrpSpPr>
          <p:nvPr/>
        </p:nvGrpSpPr>
        <p:grpSpPr bwMode="auto">
          <a:xfrm>
            <a:off x="3339432" y="2793175"/>
            <a:ext cx="397888" cy="652537"/>
            <a:chOff x="10031896" y="2120347"/>
            <a:chExt cx="397565" cy="649357"/>
          </a:xfrm>
        </p:grpSpPr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BF9150BA-7875-D50C-DEB4-E302AFC4C1BE}"/>
                </a:ext>
              </a:extLst>
            </p:cNvPr>
            <p:cNvSpPr/>
            <p:nvPr/>
          </p:nvSpPr>
          <p:spPr>
            <a:xfrm rot="10800000">
              <a:off x="10031896" y="2411766"/>
              <a:ext cx="397565" cy="357938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7E83F2E-2253-D278-EC1E-08D53B5A745C}"/>
                </a:ext>
              </a:extLst>
            </p:cNvPr>
            <p:cNvSpPr/>
            <p:nvPr/>
          </p:nvSpPr>
          <p:spPr>
            <a:xfrm>
              <a:off x="10071653" y="2120347"/>
              <a:ext cx="318052" cy="2914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EAD933-12CD-CB99-A0DA-9164BD4C0805}"/>
              </a:ext>
            </a:extLst>
          </p:cNvPr>
          <p:cNvGrpSpPr>
            <a:grpSpLocks/>
          </p:cNvGrpSpPr>
          <p:nvPr/>
        </p:nvGrpSpPr>
        <p:grpSpPr bwMode="auto">
          <a:xfrm>
            <a:off x="4085870" y="1567680"/>
            <a:ext cx="399479" cy="650944"/>
            <a:chOff x="10031896" y="2120347"/>
            <a:chExt cx="397565" cy="649357"/>
          </a:xfrm>
        </p:grpSpPr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17D745C1-526C-1FA1-A589-4FBCE503901F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FBEFDF4-1F96-56ED-E5EE-0195AB98B20C}"/>
                </a:ext>
              </a:extLst>
            </p:cNvPr>
            <p:cNvSpPr/>
            <p:nvPr/>
          </p:nvSpPr>
          <p:spPr>
            <a:xfrm>
              <a:off x="10071494" y="2120347"/>
              <a:ext cx="318370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BADD785-F33B-681C-78D1-81D29407D92C}"/>
              </a:ext>
            </a:extLst>
          </p:cNvPr>
          <p:cNvGrpSpPr>
            <a:grpSpLocks/>
          </p:cNvGrpSpPr>
          <p:nvPr/>
        </p:nvGrpSpPr>
        <p:grpSpPr bwMode="auto">
          <a:xfrm>
            <a:off x="4606307" y="3151274"/>
            <a:ext cx="397888" cy="650946"/>
            <a:chOff x="10031896" y="2120347"/>
            <a:chExt cx="397565" cy="649357"/>
          </a:xfrm>
        </p:grpSpPr>
        <p:sp>
          <p:nvSpPr>
            <p:cNvPr id="24" name="Равнобедренный треугольник 23">
              <a:extLst>
                <a:ext uri="{FF2B5EF4-FFF2-40B4-BE49-F238E27FC236}">
                  <a16:creationId xmlns:a16="http://schemas.microsoft.com/office/drawing/2014/main" id="{D9EB9B4E-9678-87AC-1CB5-309BEF889AF2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8F02906-6944-C7DF-C382-6A9DEA8175D4}"/>
                </a:ext>
              </a:extLst>
            </p:cNvPr>
            <p:cNvSpPr/>
            <p:nvPr/>
          </p:nvSpPr>
          <p:spPr>
            <a:xfrm>
              <a:off x="10071653" y="2120347"/>
              <a:ext cx="318052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1456AED-E7C8-C2BC-1C2D-33592588AF22}"/>
              </a:ext>
            </a:extLst>
          </p:cNvPr>
          <p:cNvGrpSpPr>
            <a:grpSpLocks/>
          </p:cNvGrpSpPr>
          <p:nvPr/>
        </p:nvGrpSpPr>
        <p:grpSpPr bwMode="auto">
          <a:xfrm>
            <a:off x="5480070" y="4524785"/>
            <a:ext cx="399479" cy="650944"/>
            <a:chOff x="10031896" y="2120347"/>
            <a:chExt cx="397565" cy="64935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C3F20895-D502-E441-5F70-76038F3C14ED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3580BD4-8A5D-6C0A-D800-AB2BAC5FD100}"/>
                </a:ext>
              </a:extLst>
            </p:cNvPr>
            <p:cNvSpPr/>
            <p:nvPr/>
          </p:nvSpPr>
          <p:spPr>
            <a:xfrm>
              <a:off x="10071494" y="2120347"/>
              <a:ext cx="318370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2F9239B-80D9-32C2-30B4-0E4916488957}"/>
              </a:ext>
            </a:extLst>
          </p:cNvPr>
          <p:cNvGrpSpPr>
            <a:grpSpLocks/>
          </p:cNvGrpSpPr>
          <p:nvPr/>
        </p:nvGrpSpPr>
        <p:grpSpPr bwMode="auto">
          <a:xfrm>
            <a:off x="7060481" y="3249950"/>
            <a:ext cx="397888" cy="650946"/>
            <a:chOff x="10031896" y="2120347"/>
            <a:chExt cx="397565" cy="649357"/>
          </a:xfrm>
        </p:grpSpPr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id="{CE304D12-F501-D01D-BBAF-2AB0E87BB450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D77F4BC-D000-12E4-7202-B7775F2307F8}"/>
                </a:ext>
              </a:extLst>
            </p:cNvPr>
            <p:cNvSpPr/>
            <p:nvPr/>
          </p:nvSpPr>
          <p:spPr>
            <a:xfrm>
              <a:off x="10071653" y="2120347"/>
              <a:ext cx="318052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280D04D-1C96-D719-CAEB-216AF1FB3FE8}"/>
              </a:ext>
            </a:extLst>
          </p:cNvPr>
          <p:cNvGrpSpPr>
            <a:grpSpLocks/>
          </p:cNvGrpSpPr>
          <p:nvPr/>
        </p:nvGrpSpPr>
        <p:grpSpPr bwMode="auto">
          <a:xfrm>
            <a:off x="10356587" y="4703039"/>
            <a:ext cx="399479" cy="650944"/>
            <a:chOff x="10031896" y="2120347"/>
            <a:chExt cx="397565" cy="649357"/>
          </a:xfrm>
        </p:grpSpPr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36604D96-2C7E-F483-2CF4-06FC2AB5E7DA}"/>
                </a:ext>
              </a:extLst>
            </p:cNvPr>
            <p:cNvSpPr/>
            <p:nvPr/>
          </p:nvSpPr>
          <p:spPr>
            <a:xfrm rot="10800000">
              <a:off x="10031896" y="2412478"/>
              <a:ext cx="397565" cy="35722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1C2223B-97C8-C2D9-7E64-FF39656FB7FB}"/>
                </a:ext>
              </a:extLst>
            </p:cNvPr>
            <p:cNvSpPr/>
            <p:nvPr/>
          </p:nvSpPr>
          <p:spPr>
            <a:xfrm>
              <a:off x="10071494" y="2120347"/>
              <a:ext cx="318370" cy="2921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grpSp>
        <p:nvGrpSpPr>
          <p:cNvPr id="63505" name="Группа 34">
            <a:extLst>
              <a:ext uri="{FF2B5EF4-FFF2-40B4-BE49-F238E27FC236}">
                <a16:creationId xmlns:a16="http://schemas.microsoft.com/office/drawing/2014/main" id="{2A12B25E-9E41-E6A1-9526-1E2ACAF264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1468" y="1335313"/>
            <a:ext cx="278522" cy="455184"/>
            <a:chOff x="10031896" y="2120347"/>
            <a:chExt cx="397565" cy="649357"/>
          </a:xfrm>
        </p:grpSpPr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CF41D5F3-69D4-0CEB-BA6A-2A0A12DDF540}"/>
                </a:ext>
              </a:extLst>
            </p:cNvPr>
            <p:cNvSpPr/>
            <p:nvPr/>
          </p:nvSpPr>
          <p:spPr>
            <a:xfrm rot="10800000">
              <a:off x="10031896" y="2410968"/>
              <a:ext cx="397565" cy="358736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5AAAA757-7AB6-5F17-52DD-28695D1B5AC8}"/>
                </a:ext>
              </a:extLst>
            </p:cNvPr>
            <p:cNvSpPr/>
            <p:nvPr/>
          </p:nvSpPr>
          <p:spPr>
            <a:xfrm>
              <a:off x="10070517" y="2120347"/>
              <a:ext cx="318051" cy="2906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4B357A-E400-A4A6-2D8E-EBE70786F420}"/>
              </a:ext>
            </a:extLst>
          </p:cNvPr>
          <p:cNvSpPr txBox="1"/>
          <p:nvPr/>
        </p:nvSpPr>
        <p:spPr>
          <a:xfrm>
            <a:off x="3210516" y="4636194"/>
            <a:ext cx="1130002" cy="5236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1727FC-B519-DD96-2723-F27A95D0665D}"/>
              </a:ext>
            </a:extLst>
          </p:cNvPr>
          <p:cNvSpPr txBox="1"/>
          <p:nvPr/>
        </p:nvSpPr>
        <p:spPr>
          <a:xfrm>
            <a:off x="4999421" y="5614997"/>
            <a:ext cx="1128410" cy="523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E4F4EF-4C8E-49E0-47B3-7A24F554F0D1}"/>
              </a:ext>
            </a:extLst>
          </p:cNvPr>
          <p:cNvSpPr txBox="1"/>
          <p:nvPr/>
        </p:nvSpPr>
        <p:spPr>
          <a:xfrm>
            <a:off x="5236562" y="2678584"/>
            <a:ext cx="1128411" cy="5236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911F6-E0B9-85E2-3060-8DDFF799675A}"/>
              </a:ext>
            </a:extLst>
          </p:cNvPr>
          <p:cNvSpPr txBox="1"/>
          <p:nvPr/>
        </p:nvSpPr>
        <p:spPr>
          <a:xfrm>
            <a:off x="2341529" y="3577811"/>
            <a:ext cx="1130002" cy="525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A5207A-3B87-97E5-2EB4-E90646DE64AE}"/>
              </a:ext>
            </a:extLst>
          </p:cNvPr>
          <p:cNvSpPr txBox="1"/>
          <p:nvPr/>
        </p:nvSpPr>
        <p:spPr>
          <a:xfrm>
            <a:off x="2718726" y="1777765"/>
            <a:ext cx="1130002" cy="5236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92259B-C9A7-23C4-0284-C2904A50D50D}"/>
              </a:ext>
            </a:extLst>
          </p:cNvPr>
          <p:cNvSpPr txBox="1"/>
          <p:nvPr/>
        </p:nvSpPr>
        <p:spPr>
          <a:xfrm>
            <a:off x="6625988" y="4486588"/>
            <a:ext cx="1130002" cy="525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7" dirty="0"/>
              <a:t>Р.Ц.-6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A50BD-8829-CE7C-4F9D-6ADECFEF8756}"/>
              </a:ext>
            </a:extLst>
          </p:cNvPr>
          <p:cNvSpPr txBox="1">
            <a:spLocks noChangeAspect="1"/>
          </p:cNvSpPr>
          <p:nvPr/>
        </p:nvSpPr>
        <p:spPr>
          <a:xfrm>
            <a:off x="7035016" y="2345948"/>
            <a:ext cx="789410" cy="37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805" dirty="0"/>
              <a:t>Р.Ц.-</a:t>
            </a:r>
            <a:r>
              <a:rPr lang="en-US" sz="1805" dirty="0"/>
              <a:t>n</a:t>
            </a:r>
            <a:endParaRPr lang="ru-RU" sz="1805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42AF78-13F2-2209-54B8-C813FD739650}"/>
              </a:ext>
            </a:extLst>
          </p:cNvPr>
          <p:cNvGrpSpPr>
            <a:grpSpLocks/>
          </p:cNvGrpSpPr>
          <p:nvPr/>
        </p:nvGrpSpPr>
        <p:grpSpPr bwMode="auto">
          <a:xfrm>
            <a:off x="1343624" y="232366"/>
            <a:ext cx="6316873" cy="6423506"/>
            <a:chOff x="796989" y="153626"/>
            <a:chExt cx="6300385" cy="6407649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4BB86BB-3A55-3A5F-59EB-FD8501319656}"/>
                </a:ext>
              </a:extLst>
            </p:cNvPr>
            <p:cNvCxnSpPr/>
            <p:nvPr/>
          </p:nvCxnSpPr>
          <p:spPr>
            <a:xfrm>
              <a:off x="3698753" y="153626"/>
              <a:ext cx="3398621" cy="45056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5431FAE-392C-F79E-75E6-19FE4A503F4F}"/>
                </a:ext>
              </a:extLst>
            </p:cNvPr>
            <p:cNvCxnSpPr/>
            <p:nvPr/>
          </p:nvCxnSpPr>
          <p:spPr>
            <a:xfrm flipH="1">
              <a:off x="796989" y="4691054"/>
              <a:ext cx="6300385" cy="18702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D4C0297-EC91-3807-2EF9-77EA29C2AF31}"/>
              </a:ext>
            </a:extLst>
          </p:cNvPr>
          <p:cNvGrpSpPr>
            <a:grpSpLocks/>
          </p:cNvGrpSpPr>
          <p:nvPr/>
        </p:nvGrpSpPr>
        <p:grpSpPr bwMode="auto">
          <a:xfrm>
            <a:off x="3100699" y="582508"/>
            <a:ext cx="1919412" cy="5237800"/>
            <a:chOff x="3057135" y="548333"/>
            <a:chExt cx="1914781" cy="5225495"/>
          </a:xfrm>
        </p:grpSpPr>
        <p:sp>
          <p:nvSpPr>
            <p:cNvPr id="49" name="Стрелка влево 48">
              <a:extLst>
                <a:ext uri="{FF2B5EF4-FFF2-40B4-BE49-F238E27FC236}">
                  <a16:creationId xmlns:a16="http://schemas.microsoft.com/office/drawing/2014/main" id="{256EBBC2-02C7-8614-5E81-D17CA8FDF5FA}"/>
                </a:ext>
              </a:extLst>
            </p:cNvPr>
            <p:cNvSpPr/>
            <p:nvPr/>
          </p:nvSpPr>
          <p:spPr>
            <a:xfrm rot="2785393">
              <a:off x="2489393" y="2316386"/>
              <a:ext cx="4250577" cy="714471"/>
            </a:xfrm>
            <a:prstGeom prst="leftArrow">
              <a:avLst/>
            </a:prstGeom>
            <a:solidFill>
              <a:srgbClr val="FF818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50" name="Стрелка влево 49">
              <a:extLst>
                <a:ext uri="{FF2B5EF4-FFF2-40B4-BE49-F238E27FC236}">
                  <a16:creationId xmlns:a16="http://schemas.microsoft.com/office/drawing/2014/main" id="{8404E5AC-9B93-6B99-FFE5-662DDE319A78}"/>
                </a:ext>
              </a:extLst>
            </p:cNvPr>
            <p:cNvSpPr/>
            <p:nvPr/>
          </p:nvSpPr>
          <p:spPr>
            <a:xfrm rot="2785393">
              <a:off x="1793180" y="2604575"/>
              <a:ext cx="4252165" cy="714471"/>
            </a:xfrm>
            <a:prstGeom prst="leftArrow">
              <a:avLst/>
            </a:prstGeom>
            <a:solidFill>
              <a:srgbClr val="FF818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  <p:sp>
          <p:nvSpPr>
            <p:cNvPr id="51" name="Стрелка влево 50">
              <a:extLst>
                <a:ext uri="{FF2B5EF4-FFF2-40B4-BE49-F238E27FC236}">
                  <a16:creationId xmlns:a16="http://schemas.microsoft.com/office/drawing/2014/main" id="{584B1F62-E059-5589-9566-E62EDE98FDE7}"/>
                </a:ext>
              </a:extLst>
            </p:cNvPr>
            <p:cNvSpPr/>
            <p:nvPr/>
          </p:nvSpPr>
          <p:spPr>
            <a:xfrm rot="2785393">
              <a:off x="1289082" y="3291304"/>
              <a:ext cx="4250577" cy="714471"/>
            </a:xfrm>
            <a:prstGeom prst="leftArrow">
              <a:avLst/>
            </a:prstGeom>
            <a:solidFill>
              <a:srgbClr val="FF818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5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Ключевые управленческие инструменты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для региональной инфраструктуры образования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E959D8-B17F-D3B7-AB0C-2BF427132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4" y="6328324"/>
            <a:ext cx="6251910" cy="461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C6FEB6-5116-C789-21EA-229C0B83F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132" y="1626138"/>
            <a:ext cx="6902301" cy="45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Дорожная карта программы развития образования в регионе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FB6B9F-7F12-791E-A98E-69CB882A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09" y="1089124"/>
            <a:ext cx="10126731" cy="56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Авторы, чьи работы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были использованы в докладе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3455584" y="1825625"/>
            <a:ext cx="3572539" cy="376527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Г.П. Щедровицкий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О.И. </a:t>
            </a:r>
            <a:r>
              <a:rPr lang="ru-RU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Генисаретский</a:t>
            </a: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В. Л. Глазычев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П.Г. Щедровицкий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С.В. Ермаков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Г.Г. Копылов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А.Е. Левинтов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В.Л. Каганский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В.Л. Авксентьев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8FCD37EF-D875-017F-0E4C-EE74B18134E6}"/>
              </a:ext>
            </a:extLst>
          </p:cNvPr>
          <p:cNvSpPr txBox="1">
            <a:spLocks/>
          </p:cNvSpPr>
          <p:nvPr/>
        </p:nvSpPr>
        <p:spPr>
          <a:xfrm>
            <a:off x="7414442" y="1825625"/>
            <a:ext cx="3572539" cy="376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В.А. Лефевр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В.Я. Дубровский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П.Н. Савицкий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Л.Н. Гумилев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 </a:t>
            </a:r>
            <a:r>
              <a:rPr lang="ru-RU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Бурдьё</a:t>
            </a: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 </a:t>
            </a:r>
            <a:r>
              <a:rPr lang="ru-RU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Фрейре</a:t>
            </a: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И. </a:t>
            </a:r>
            <a:r>
              <a:rPr lang="ru-RU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Иллич</a:t>
            </a:r>
            <a:endParaRPr lang="ru-RU" dirty="0">
              <a:solidFill>
                <a:srgbClr val="4D4D4D"/>
              </a:solidFill>
              <a:latin typeface="Museo Sans Cyrl 500" panose="02000000000000000000" pitchFamily="2" charset="-52"/>
            </a:endParaRP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М.С. Аверков</a:t>
            </a:r>
          </a:p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П.П. Глухов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62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30AC5-DC4D-7D08-E27F-A339E5B2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6"/>
          <a:stretch/>
        </p:blipFill>
        <p:spPr>
          <a:xfrm>
            <a:off x="-1" y="23792"/>
            <a:ext cx="3958183" cy="6834208"/>
          </a:xfrm>
          <a:prstGeom prst="rect">
            <a:avLst/>
          </a:prstGeom>
        </p:spPr>
      </p:pic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Институционально-организационные единицы региональной образовательной системы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5" name="Объект 25">
            <a:extLst>
              <a:ext uri="{FF2B5EF4-FFF2-40B4-BE49-F238E27FC236}">
                <a16:creationId xmlns:a16="http://schemas.microsoft.com/office/drawing/2014/main" id="{3916734B-E231-7F83-6488-8C56316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82" y="1388962"/>
            <a:ext cx="8201024" cy="966812"/>
          </a:xfrm>
        </p:spPr>
        <p:txBody>
          <a:bodyPr>
            <a:normAutofit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институционализированное</a:t>
            </a: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экспертное сообщество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определяющее приоритеты для образовательных программ в соответствии с ситуацией региона и отрасли в нём;</a:t>
            </a:r>
          </a:p>
        </p:txBody>
      </p:sp>
      <p:sp>
        <p:nvSpPr>
          <p:cNvPr id="2" name="Объект 25">
            <a:extLst>
              <a:ext uri="{FF2B5EF4-FFF2-40B4-BE49-F238E27FC236}">
                <a16:creationId xmlns:a16="http://schemas.microsoft.com/office/drawing/2014/main" id="{C4DA1EE3-8A5F-9788-F37C-3FACBA268232}"/>
              </a:ext>
            </a:extLst>
          </p:cNvPr>
          <p:cNvSpPr txBox="1">
            <a:spLocks/>
          </p:cNvSpPr>
          <p:nvPr/>
        </p:nvSpPr>
        <p:spPr>
          <a:xfrm>
            <a:off x="1898088" y="2495922"/>
            <a:ext cx="8894170" cy="76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система открытых конкурсов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в которых определяются программы, получающие региональное финансирование и организационную поддержку;</a:t>
            </a:r>
          </a:p>
        </p:txBody>
      </p:sp>
      <p:sp>
        <p:nvSpPr>
          <p:cNvPr id="3" name="Объект 25">
            <a:extLst>
              <a:ext uri="{FF2B5EF4-FFF2-40B4-BE49-F238E27FC236}">
                <a16:creationId xmlns:a16="http://schemas.microsoft.com/office/drawing/2014/main" id="{9B10144C-0944-EECB-EEE1-483355D7E17A}"/>
              </a:ext>
            </a:extLst>
          </p:cNvPr>
          <p:cNvSpPr txBox="1">
            <a:spLocks/>
          </p:cNvSpPr>
          <p:nvPr/>
        </p:nvSpPr>
        <p:spPr>
          <a:xfrm>
            <a:off x="2466976" y="3330870"/>
            <a:ext cx="8201024" cy="96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менеджерский центр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осуществляющий координацию и консолидацию материальных, финансовых, кадровых и прочих ресурсов для осуществления образовательных программ (РМЦ);</a:t>
            </a:r>
          </a:p>
        </p:txBody>
      </p:sp>
      <p:sp>
        <p:nvSpPr>
          <p:cNvPr id="6" name="Объект 25">
            <a:extLst>
              <a:ext uri="{FF2B5EF4-FFF2-40B4-BE49-F238E27FC236}">
                <a16:creationId xmlns:a16="http://schemas.microsoft.com/office/drawing/2014/main" id="{0DDE2D73-CD69-DB84-2234-FEE8B0BC3875}"/>
              </a:ext>
            </a:extLst>
          </p:cNvPr>
          <p:cNvSpPr txBox="1">
            <a:spLocks/>
          </p:cNvSpPr>
          <p:nvPr/>
        </p:nvSpPr>
        <p:spPr>
          <a:xfrm>
            <a:off x="2981003" y="4471489"/>
            <a:ext cx="8201024" cy="9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тьюторский</a:t>
            </a: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центр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обеспечивающий сопровождение образовательных программ специалистами по работе с индивидуальными образовательными траекториями учеников( ОЦ);</a:t>
            </a:r>
          </a:p>
        </p:txBody>
      </p:sp>
      <p:sp>
        <p:nvSpPr>
          <p:cNvPr id="7" name="Объект 25">
            <a:extLst>
              <a:ext uri="{FF2B5EF4-FFF2-40B4-BE49-F238E27FC236}">
                <a16:creationId xmlns:a16="http://schemas.microsoft.com/office/drawing/2014/main" id="{D77A9B13-39BB-E51E-4207-436C1F046CC1}"/>
              </a:ext>
            </a:extLst>
          </p:cNvPr>
          <p:cNvSpPr txBox="1">
            <a:spLocks/>
          </p:cNvSpPr>
          <p:nvPr/>
        </p:nvSpPr>
        <p:spPr>
          <a:xfrm>
            <a:off x="3650982" y="5578450"/>
            <a:ext cx="8201024" cy="9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0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краткосрочные кадровые школы</a:t>
            </a:r>
            <a:r>
              <a:rPr lang="ru-RU" sz="20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, обеспечивающие подготовку кадров (как действующих, так и кадрового резерва) к работе в ситуации открытого и деятельностного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16222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sp>
        <p:nvSpPr>
          <p:cNvPr id="2" name="Google Shape;34;p5">
            <a:extLst>
              <a:ext uri="{FF2B5EF4-FFF2-40B4-BE49-F238E27FC236}">
                <a16:creationId xmlns:a16="http://schemas.microsoft.com/office/drawing/2014/main" id="{21A5954F-1952-82D9-0461-56DEF99D3F90}"/>
              </a:ext>
            </a:extLst>
          </p:cNvPr>
          <p:cNvSpPr/>
          <p:nvPr/>
        </p:nvSpPr>
        <p:spPr>
          <a:xfrm flipH="1">
            <a:off x="2791933" y="279117"/>
            <a:ext cx="6819900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CFD517-C67D-BE68-E9D5-2B36D8B1E62E}"/>
              </a:ext>
            </a:extLst>
          </p:cNvPr>
          <p:cNvSpPr txBox="1">
            <a:spLocks/>
          </p:cNvSpPr>
          <p:nvPr/>
        </p:nvSpPr>
        <p:spPr>
          <a:xfrm>
            <a:off x="3139426" y="263344"/>
            <a:ext cx="5186478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Регион </a:t>
            </a:r>
            <a:r>
              <a:rPr lang="cs-CZ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vs 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провинция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4A630-CD23-51FF-C181-5E2AADD7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9"/>
          <a:stretch/>
        </p:blipFill>
        <p:spPr>
          <a:xfrm>
            <a:off x="0" y="-740789"/>
            <a:ext cx="3189767" cy="40176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6225FE-0954-7CDC-1702-6C43AA85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6774" y="1341763"/>
            <a:ext cx="9718675" cy="5369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6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2906C-FD5F-804B-CA12-4B923C6B7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0" t="16659" r="36017" b="6944"/>
          <a:stretch/>
        </p:blipFill>
        <p:spPr>
          <a:xfrm>
            <a:off x="0" y="9524"/>
            <a:ext cx="6670431" cy="6448425"/>
          </a:xfrm>
          <a:prstGeom prst="rect">
            <a:avLst/>
          </a:prstGeom>
        </p:spPr>
      </p:pic>
      <p:sp>
        <p:nvSpPr>
          <p:cNvPr id="7" name="Google Shape;34;p5">
            <a:extLst>
              <a:ext uri="{FF2B5EF4-FFF2-40B4-BE49-F238E27FC236}">
                <a16:creationId xmlns:a16="http://schemas.microsoft.com/office/drawing/2014/main" id="{150E1EF9-977E-8CDF-42FD-CA6DE4A88031}"/>
              </a:ext>
            </a:extLst>
          </p:cNvPr>
          <p:cNvSpPr/>
          <p:nvPr/>
        </p:nvSpPr>
        <p:spPr>
          <a:xfrm flipH="1">
            <a:off x="-438114" y="6108900"/>
            <a:ext cx="7543764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79E5F-78FD-FDA4-9CE3-3B84AC2D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9" y="6310915"/>
            <a:ext cx="6251910" cy="4613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0289AB-62C4-6942-D0BD-FC5BE58D9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092" y="2322456"/>
            <a:ext cx="4541914" cy="3161050"/>
          </a:xfrm>
          <a:prstGeom prst="rect">
            <a:avLst/>
          </a:prstGeom>
        </p:spPr>
      </p:pic>
      <p:sp>
        <p:nvSpPr>
          <p:cNvPr id="25" name="Google Shape;14;p2">
            <a:extLst>
              <a:ext uri="{FF2B5EF4-FFF2-40B4-BE49-F238E27FC236}">
                <a16:creationId xmlns:a16="http://schemas.microsoft.com/office/drawing/2014/main" id="{052B8D6B-CA26-4E17-29A3-F31F6899B555}"/>
              </a:ext>
            </a:extLst>
          </p:cNvPr>
          <p:cNvSpPr txBox="1">
            <a:spLocks/>
          </p:cNvSpPr>
          <p:nvPr/>
        </p:nvSpPr>
        <p:spPr>
          <a:xfrm>
            <a:off x="7241182" y="1472129"/>
            <a:ext cx="4679733" cy="749101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Контакты: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F3C2322-962C-FE8F-79A1-C0CD9BAB1A14}"/>
              </a:ext>
            </a:extLst>
          </p:cNvPr>
          <p:cNvCxnSpPr>
            <a:cxnSpLocks/>
          </p:cNvCxnSpPr>
          <p:nvPr/>
        </p:nvCxnSpPr>
        <p:spPr>
          <a:xfrm>
            <a:off x="6679956" y="9524"/>
            <a:ext cx="0" cy="6200776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;p2"/>
          <p:cNvSpPr txBox="1">
            <a:spLocks/>
          </p:cNvSpPr>
          <p:nvPr/>
        </p:nvSpPr>
        <p:spPr>
          <a:xfrm>
            <a:off x="1096432" y="2135244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Образование в контексте понятия «регион»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Образование — усиление</a:t>
            </a:r>
            <a:b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развивающего потенциала региона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525539" y="3219522"/>
            <a:ext cx="10266719" cy="2321363"/>
          </a:xfrm>
        </p:spPr>
        <p:txBody>
          <a:bodyPr>
            <a:normAutofit fontScale="92500"/>
          </a:bodyPr>
          <a:lstStyle/>
          <a:p>
            <a:pPr marL="0" lvl="0" indent="0">
              <a:buClr>
                <a:srgbClr val="EE3524"/>
              </a:buClr>
              <a:buSzPct val="7000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Роль региональной системы образования: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либо усиливать естественные механизмы становления человеческих качеств и деятельностных структур в регионе (стратегия использования ресурсов);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либо компенсировать рассогласование между условиями региона и глобальными тенденциями;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либо конструировать новую  социокультурную среду.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3" name="Объект 25">
            <a:extLst>
              <a:ext uri="{FF2B5EF4-FFF2-40B4-BE49-F238E27FC236}">
                <a16:creationId xmlns:a16="http://schemas.microsoft.com/office/drawing/2014/main" id="{4960635B-5C31-531F-7898-0D7579DDC55C}"/>
              </a:ext>
            </a:extLst>
          </p:cNvPr>
          <p:cNvSpPr txBox="1">
            <a:spLocks/>
          </p:cNvSpPr>
          <p:nvPr/>
        </p:nvSpPr>
        <p:spPr>
          <a:xfrm>
            <a:off x="525539" y="1524687"/>
            <a:ext cx="11471340" cy="120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3524"/>
              </a:buClr>
              <a:buSzPct val="7000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П.Н. Савицкий и П.Н. Милюков: </a:t>
            </a:r>
          </a:p>
          <a:p>
            <a:pPr marL="0" indent="0">
              <a:buClr>
                <a:srgbClr val="EE3524"/>
              </a:buClr>
              <a:buSzPct val="70000"/>
              <a:buNone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«Регион как «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Месторазвитие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» — сочетание географических и историко-культурных факторов, которые обуславливают установки, поведение, деятельность его жителей»</a:t>
            </a:r>
          </a:p>
        </p:txBody>
      </p:sp>
    </p:spTree>
    <p:extLst>
      <p:ext uri="{BB962C8B-B14F-4D97-AF65-F5344CB8AC3E}">
        <p14:creationId xmlns:p14="http://schemas.microsoft.com/office/powerpoint/2010/main" val="10310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22388E-AD7D-9E7D-7F87-D79FEF4EB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/>
          <a:stretch/>
        </p:blipFill>
        <p:spPr>
          <a:xfrm>
            <a:off x="0" y="-739914"/>
            <a:ext cx="3189767" cy="4017612"/>
          </a:xfrm>
          <a:prstGeom prst="rect">
            <a:avLst/>
          </a:prstGeom>
        </p:spPr>
      </p:pic>
      <p:sp>
        <p:nvSpPr>
          <p:cNvPr id="25" name="Google Shape;34;p5">
            <a:extLst>
              <a:ext uri="{FF2B5EF4-FFF2-40B4-BE49-F238E27FC236}">
                <a16:creationId xmlns:a16="http://schemas.microsoft.com/office/drawing/2014/main" id="{4DF8F025-5357-F687-325E-1AA85AB1B237}"/>
              </a:ext>
            </a:extLst>
          </p:cNvPr>
          <p:cNvSpPr/>
          <p:nvPr/>
        </p:nvSpPr>
        <p:spPr>
          <a:xfrm flipH="1">
            <a:off x="2791933" y="279117"/>
            <a:ext cx="6819900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BE2A8E7-5C4F-7C5B-F659-1B5290C70F93}"/>
              </a:ext>
            </a:extLst>
          </p:cNvPr>
          <p:cNvSpPr txBox="1">
            <a:spLocks/>
          </p:cNvSpPr>
          <p:nvPr/>
        </p:nvSpPr>
        <p:spPr>
          <a:xfrm>
            <a:off x="3139426" y="263344"/>
            <a:ext cx="5186478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Регион </a:t>
            </a:r>
            <a:r>
              <a:rPr lang="en-US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VS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Провинция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FF97AC-FEE3-136F-0B45-2104D857A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793" y="1399888"/>
            <a:ext cx="8092414" cy="40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Что такое «регион»: </a:t>
            </a:r>
            <a:r>
              <a:rPr lang="ru-RU" sz="3600" dirty="0" err="1">
                <a:solidFill>
                  <a:schemeClr val="bg1"/>
                </a:solidFill>
                <a:latin typeface="Museo Sans Cyrl 700" panose="02000000000000000000" pitchFamily="2" charset="-52"/>
              </a:rPr>
              <a:t>системомыследеятельностный</a:t>
            </a:r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подход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615885" y="1216742"/>
            <a:ext cx="5806180" cy="376527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Регион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одновременно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организуется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сам изнутри себя на собственных основаниях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— и включает в себя компоненты, требующие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внешнего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управления: это «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хаос на управляемой подложке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».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Регион = большое количество субъектов =&gt; отсутствие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единственного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«правильного видения ситуации =&gt; необходимость постоянно согласовывать позиции.</a:t>
            </a:r>
          </a:p>
          <a:p>
            <a:pPr lvl="0"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2" name="Объект 25">
            <a:extLst>
              <a:ext uri="{FF2B5EF4-FFF2-40B4-BE49-F238E27FC236}">
                <a16:creationId xmlns:a16="http://schemas.microsoft.com/office/drawing/2014/main" id="{B886260E-5AB9-9EC7-022C-90CB42F8E3F5}"/>
              </a:ext>
            </a:extLst>
          </p:cNvPr>
          <p:cNvSpPr txBox="1">
            <a:spLocks/>
          </p:cNvSpPr>
          <p:nvPr/>
        </p:nvSpPr>
        <p:spPr>
          <a:xfrm>
            <a:off x="6588087" y="1216742"/>
            <a:ext cx="5263919" cy="376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Регион обеспечивает всю полноту жизни — но не «раз и навсегда», а за счёт создания спектра возможностей.</a:t>
            </a:r>
          </a:p>
          <a:p>
            <a:pPr>
              <a:spcAft>
                <a:spcPts val="3000"/>
              </a:spcAft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Каждый регион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за счёт внутреннего смысла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заведомо отличается от любого другого.</a:t>
            </a:r>
          </a:p>
        </p:txBody>
      </p:sp>
      <p:sp>
        <p:nvSpPr>
          <p:cNvPr id="3" name="Объект 25">
            <a:extLst>
              <a:ext uri="{FF2B5EF4-FFF2-40B4-BE49-F238E27FC236}">
                <a16:creationId xmlns:a16="http://schemas.microsoft.com/office/drawing/2014/main" id="{4960635B-5C31-531F-7898-0D7579DDC55C}"/>
              </a:ext>
            </a:extLst>
          </p:cNvPr>
          <p:cNvSpPr txBox="1">
            <a:spLocks/>
          </p:cNvSpPr>
          <p:nvPr/>
        </p:nvSpPr>
        <p:spPr>
          <a:xfrm>
            <a:off x="615884" y="4950121"/>
            <a:ext cx="11430803" cy="120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524"/>
              </a:buClr>
              <a:buSzPct val="70000"/>
              <a:buFont typeface="Dosis" panose="020B0604020202020204" charset="0"/>
              <a:buChar char="►"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РАБОЧЕЕ ОПРЕДЕЛЕНИЕ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: регион — это сетевая </a:t>
            </a:r>
            <a:r>
              <a:rPr lang="ru-RU" sz="2400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соорганизация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субъектов и практик, которая 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удерживается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за счёт специально организованных ассимиляторов и </a:t>
            </a:r>
            <a:r>
              <a:rPr lang="ru-RU" sz="2400" i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обеспечивается</a:t>
            </a:r>
            <a:r>
              <a:rPr lang="ru-RU" sz="2400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инфраструктурами.</a:t>
            </a:r>
          </a:p>
        </p:txBody>
      </p:sp>
    </p:spTree>
    <p:extLst>
      <p:ext uri="{BB962C8B-B14F-4D97-AF65-F5344CB8AC3E}">
        <p14:creationId xmlns:p14="http://schemas.microsoft.com/office/powerpoint/2010/main" val="92752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;p2"/>
          <p:cNvSpPr txBox="1">
            <a:spLocks/>
          </p:cNvSpPr>
          <p:nvPr/>
        </p:nvSpPr>
        <p:spPr>
          <a:xfrm>
            <a:off x="1096432" y="2135244"/>
            <a:ext cx="7107916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Образовательные кооперации и эффект территориального развития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AB60CEFD-55F7-01C5-6CB1-75A6E5CBD718}"/>
              </a:ext>
            </a:extLst>
          </p:cNvPr>
          <p:cNvSpPr/>
          <p:nvPr/>
        </p:nvSpPr>
        <p:spPr>
          <a:xfrm flipH="1">
            <a:off x="-438114" y="6108900"/>
            <a:ext cx="8051026" cy="749100"/>
          </a:xfrm>
          <a:prstGeom prst="parallelogram">
            <a:avLst>
              <a:gd name="adj" fmla="val 51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;p5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;p5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4;p5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;p5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4059" y="188913"/>
            <a:ext cx="8395700" cy="7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Museo Sans Cyrl 700" panose="02000000000000000000" pitchFamily="2" charset="-52"/>
              </a:rPr>
              <a:t>Место и роль образования при исследовании городов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9" y="6310915"/>
            <a:ext cx="6251910" cy="461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  <p:sp>
        <p:nvSpPr>
          <p:cNvPr id="4" name="Объект 25">
            <a:extLst>
              <a:ext uri="{FF2B5EF4-FFF2-40B4-BE49-F238E27FC236}">
                <a16:creationId xmlns:a16="http://schemas.microsoft.com/office/drawing/2014/main" id="{E90C384C-23DA-12F3-7497-2890F266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11" y="1070679"/>
            <a:ext cx="7146990" cy="764873"/>
          </a:xfrm>
        </p:spPr>
        <p:txBody>
          <a:bodyPr>
            <a:normAutofit/>
          </a:bodyPr>
          <a:lstStyle/>
          <a:p>
            <a:pPr marL="0" lvl="0" indent="0">
              <a:buClr>
                <a:srgbClr val="EE3524"/>
              </a:buClr>
              <a:buSzPct val="70000"/>
              <a:buNone/>
            </a:pP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Критерии международных </a:t>
            </a:r>
            <a:r>
              <a:rPr lang="ru-RU" sz="2400" b="1" dirty="0" err="1">
                <a:solidFill>
                  <a:srgbClr val="4D4D4D"/>
                </a:solidFill>
                <a:latin typeface="Museo Sans Cyrl 500" panose="02000000000000000000" pitchFamily="2" charset="-52"/>
              </a:rPr>
              <a:t>рэнкингов</a:t>
            </a:r>
            <a:r>
              <a:rPr lang="ru-RU" sz="2400" b="1" dirty="0">
                <a:solidFill>
                  <a:srgbClr val="4D4D4D"/>
                </a:solidFill>
                <a:latin typeface="Museo Sans Cyrl 500" panose="02000000000000000000" pitchFamily="2" charset="-52"/>
              </a:rPr>
              <a:t> городов, которые оценивают институты образования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EC40125-9A21-153A-18F1-2BA60F09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40007"/>
              </p:ext>
            </p:extLst>
          </p:nvPr>
        </p:nvGraphicFramePr>
        <p:xfrm>
          <a:off x="470407" y="2064370"/>
          <a:ext cx="11251330" cy="38021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4640">
                  <a:extLst>
                    <a:ext uri="{9D8B030D-6E8A-4147-A177-3AD203B41FA5}">
                      <a16:colId xmlns:a16="http://schemas.microsoft.com/office/drawing/2014/main" val="2612628086"/>
                    </a:ext>
                  </a:extLst>
                </a:gridCol>
                <a:gridCol w="2399970">
                  <a:extLst>
                    <a:ext uri="{9D8B030D-6E8A-4147-A177-3AD203B41FA5}">
                      <a16:colId xmlns:a16="http://schemas.microsoft.com/office/drawing/2014/main" val="1720590404"/>
                    </a:ext>
                  </a:extLst>
                </a:gridCol>
                <a:gridCol w="3021874">
                  <a:extLst>
                    <a:ext uri="{9D8B030D-6E8A-4147-A177-3AD203B41FA5}">
                      <a16:colId xmlns:a16="http://schemas.microsoft.com/office/drawing/2014/main" val="2036039595"/>
                    </a:ext>
                  </a:extLst>
                </a:gridCol>
                <a:gridCol w="5024846">
                  <a:extLst>
                    <a:ext uri="{9D8B030D-6E8A-4147-A177-3AD203B41FA5}">
                      <a16:colId xmlns:a16="http://schemas.microsoft.com/office/drawing/2014/main" val="2346579793"/>
                    </a:ext>
                  </a:extLst>
                </a:gridCol>
              </a:tblGrid>
              <a:tr h="1900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Индекс/рэнкинг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</a:rPr>
                        <a:t>Критерий, охватывающий образовательные институты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критерия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37059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 err="1">
                          <a:effectLst/>
                        </a:rPr>
                        <a:t>Global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Cities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Index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Человеческий капитал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университетов города, входящих в число ведущих вузов мира; число иностранных студентов, обучающихся в вузах; количество международных школ начального и среднего уровня; доля населения с высшим образованием; доля населения иностранного происхождения.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8367613"/>
                  </a:ext>
                </a:extLst>
              </a:tr>
              <a:tr h="8051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 err="1">
                          <a:effectLst/>
                        </a:rPr>
                        <a:t>Cities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of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opportunity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Интеллектуальный капитал и инновации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публичные библиотеки; приобретение математических и научных знаний; уровень грамотности и коэффициент зачисления в учебные заведения; доля населения с высшим образованием; присутствие университетов города в международных рейтингах; индекс инновационного развития городов; защита прав интеллектуальной собственности; предпринимательская среда.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0558575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Quality of Living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Школы и 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качество образования, стандарты и доступность международных школ.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719963"/>
                  </a:ext>
                </a:extLst>
              </a:tr>
              <a:tr h="659429">
                <a:tc rowSpan="2">
                  <a:txBody>
                    <a:bodyPr/>
                    <a:lstStyle/>
                    <a:p>
                      <a:pPr marL="15875" indent="-15875"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The Global City Competitiveness Index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050" dirty="0" err="1">
                          <a:effectLst/>
                        </a:rPr>
                        <a:t>Человеческий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капитал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многочисленная, квалифицированная, здоровая и продуктивная рабочая сила; количество трудоспособного населения; качество образования и здравоохранения; предпринимательское мышление и способность к риску среди граждан; развитие и становление новых компаний; простота найма иностранных граждан.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190110"/>
                  </a:ext>
                </a:extLst>
              </a:tr>
              <a:tr h="48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Глобальная интеграция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присутствие глобально известных учреждений (компании </a:t>
                      </a:r>
                      <a:r>
                        <a:rPr lang="ru-RU" sz="1050" dirty="0" err="1">
                          <a:effectLst/>
                        </a:rPr>
                        <a:t>Fortune</a:t>
                      </a:r>
                      <a:r>
                        <a:rPr lang="ru-RU" sz="1050" dirty="0">
                          <a:effectLst/>
                        </a:rPr>
                        <a:t> 500, всемирно известные мозговые центры, лучшие университеты и колледжи) размещенных в городе.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039072"/>
                  </a:ext>
                </a:extLst>
              </a:tr>
              <a:tr h="2875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>
                          <a:effectLst/>
                        </a:rPr>
                        <a:t>QS Best Student Cities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Рейтинги университетов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отражает общую представленность университетов города в QS </a:t>
                      </a:r>
                      <a:r>
                        <a:rPr lang="ru-RU" sz="1050" dirty="0" err="1">
                          <a:effectLst/>
                        </a:rPr>
                        <a:t>World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University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 err="1">
                          <a:effectLst/>
                        </a:rPr>
                        <a:t>Rankings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61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36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352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2289</Words>
  <Application>Microsoft Office PowerPoint</Application>
  <PresentationFormat>Широкоэкранный</PresentationFormat>
  <Paragraphs>194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Dosis</vt:lpstr>
      <vt:lpstr>Museo Sans Cyrl 300</vt:lpstr>
      <vt:lpstr>Museo Sans Cyrl 500</vt:lpstr>
      <vt:lpstr>Museo Sans Cyrl 500 (Основной текст)</vt:lpstr>
      <vt:lpstr>Museo Sans Cyrl 700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1</dc:title>
  <dc:creator>Смирнова Дарья Евгеньевна</dc:creator>
  <cp:lastModifiedBy>Глухов Павел Павлович</cp:lastModifiedBy>
  <cp:revision>37</cp:revision>
  <dcterms:created xsi:type="dcterms:W3CDTF">2022-11-17T07:57:24Z</dcterms:created>
  <dcterms:modified xsi:type="dcterms:W3CDTF">2023-04-18T15:55:36Z</dcterms:modified>
</cp:coreProperties>
</file>